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</p:sldMasterIdLst>
  <p:notesMasterIdLst>
    <p:notesMasterId r:id="rId24"/>
  </p:notesMasterIdLst>
  <p:handoutMasterIdLst>
    <p:handoutMasterId r:id="rId25"/>
  </p:handoutMasterIdLst>
  <p:sldIdLst>
    <p:sldId id="700" r:id="rId3"/>
    <p:sldId id="746" r:id="rId4"/>
    <p:sldId id="747" r:id="rId5"/>
    <p:sldId id="748" r:id="rId6"/>
    <p:sldId id="749" r:id="rId7"/>
    <p:sldId id="750" r:id="rId8"/>
    <p:sldId id="751" r:id="rId9"/>
    <p:sldId id="752" r:id="rId10"/>
    <p:sldId id="753" r:id="rId11"/>
    <p:sldId id="754" r:id="rId12"/>
    <p:sldId id="755" r:id="rId13"/>
    <p:sldId id="756" r:id="rId14"/>
    <p:sldId id="757" r:id="rId15"/>
    <p:sldId id="758" r:id="rId16"/>
    <p:sldId id="731" r:id="rId17"/>
    <p:sldId id="745" r:id="rId18"/>
    <p:sldId id="679" r:id="rId19"/>
    <p:sldId id="743" r:id="rId20"/>
    <p:sldId id="696" r:id="rId21"/>
    <p:sldId id="669" r:id="rId22"/>
    <p:sldId id="742" r:id="rId23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umimoji="1" b="1" kern="1200">
        <a:solidFill>
          <a:schemeClr val="bg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umimoji="1" b="1" kern="1200">
        <a:solidFill>
          <a:schemeClr val="bg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umimoji="1" b="1" kern="1200">
        <a:solidFill>
          <a:schemeClr val="bg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umimoji="1" b="1" kern="1200">
        <a:solidFill>
          <a:schemeClr val="bg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umimoji="1" b="1" kern="1200">
        <a:solidFill>
          <a:schemeClr val="bg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umimoji="1" b="1" kern="1200">
        <a:solidFill>
          <a:schemeClr val="bg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umimoji="1" b="1" kern="1200">
        <a:solidFill>
          <a:schemeClr val="bg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umimoji="1" b="1" kern="1200">
        <a:solidFill>
          <a:schemeClr val="bg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umimoji="1" b="1" kern="1200">
        <a:solidFill>
          <a:schemeClr val="bg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schemeClr val="tx1"/>
    </p:penClr>
  </p:showPr>
  <p:clrMru>
    <a:srgbClr val="006600"/>
    <a:srgbClr val="CC0000"/>
    <a:srgbClr val="FFCCFF"/>
    <a:srgbClr val="008000"/>
    <a:srgbClr val="009900"/>
    <a:srgbClr val="66FF33"/>
    <a:srgbClr val="FF6600"/>
    <a:srgbClr val="00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994" autoAdjust="0"/>
    <p:restoredTop sz="97584" autoAdjust="0"/>
  </p:normalViewPr>
  <p:slideViewPr>
    <p:cSldViewPr>
      <p:cViewPr>
        <p:scale>
          <a:sx n="77" d="100"/>
          <a:sy n="77" d="100"/>
        </p:scale>
        <p:origin x="-264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1458" y="-78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9.xml"/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kumimoji="0"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kumimoji="0"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268A137A-6318-4BD5-8D38-CF58E588572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kumimoji="0"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kumimoji="0"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F10D0E19-FA50-4EF1-A791-5C3DF9F661D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 txBox="1">
            <a:spLocks noGrp="1" noChangeArrowheads="1"/>
          </p:cNvSpPr>
          <p:nvPr/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107" tIns="47553" rIns="95107" bIns="47553" anchor="b"/>
          <a:lstStyle/>
          <a:p>
            <a:pPr algn="r" defTabSz="950913"/>
            <a:fld id="{E75D8772-2FED-428B-BD28-56F189CBB99A}" type="slidenum">
              <a:rPr lang="pt-BR" sz="1200"/>
              <a:pPr algn="r" defTabSz="950913"/>
              <a:t>11</a:t>
            </a:fld>
            <a:endParaRPr lang="pt-BR" sz="12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EE412-3B02-495D-B370-6745E387DD7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D1E46-6C07-4DAF-B90D-952EE430B74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B41BE-A63E-4C76-B67F-1B6DAFB630B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5785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3B0C3-35E9-44E4-B127-3DA6484090A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629EF-35F6-4CBD-B0B7-EC1C828AA5C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2B774-BAF4-431F-AADB-78D1E5D78BD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6D92C-98AA-4913-8ACA-A83FB85AADC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F2FEE-7B45-495D-A49C-0CDEAD980D9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0A06A-74CC-4F72-AA45-26DF871D448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46250-B3AD-4794-A2AC-79B89BA0C00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BEA83F-C457-4D27-9F41-3700A186514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10590-E8A0-40A8-833C-CFE45276B7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12C02-FBEC-4EC6-8CBB-CF9C1FAB880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5D2CC-708D-45DD-8EBA-908409CBCDB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2EA37-D982-400C-B2AA-1451CC27FA0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F2E850-F3F7-4F4C-A581-A6D321C8B34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t-B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E2872-D60A-41C3-80DB-AA40BD41CD9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4254B-8920-4DA6-B76B-69C7816D45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AB45F-3725-48D9-848A-1A4838D8DC5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221E0A-47D7-4C1A-9F13-7C80BD8D169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DA929-09F5-4514-9527-3A22A730CC3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B91ED-F8D1-499B-B3A0-1065BDE52E3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14277-0108-4AF3-BA2D-D83BED7ECC3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6CE95-F416-4872-ACDD-0AF66E93BC0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5744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kumimoji="0" sz="14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744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744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7004FCE6-0EC3-4DDC-8F79-D3E3E49DB65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7" r:id="rId1"/>
    <p:sldLayoutId id="2147484328" r:id="rId2"/>
    <p:sldLayoutId id="2147484329" r:id="rId3"/>
    <p:sldLayoutId id="2147484330" r:id="rId4"/>
    <p:sldLayoutId id="2147484331" r:id="rId5"/>
    <p:sldLayoutId id="2147484332" r:id="rId6"/>
    <p:sldLayoutId id="2147484333" r:id="rId7"/>
    <p:sldLayoutId id="2147484334" r:id="rId8"/>
    <p:sldLayoutId id="2147484335" r:id="rId9"/>
    <p:sldLayoutId id="2147484336" r:id="rId10"/>
    <p:sldLayoutId id="214748433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5775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kumimoji="0"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775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775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07116D24-E9B0-4892-A341-C8C0C7FF809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0" r:id="rId1"/>
    <p:sldLayoutId id="2147484338" r:id="rId2"/>
    <p:sldLayoutId id="2147484339" r:id="rId3"/>
    <p:sldLayoutId id="2147484340" r:id="rId4"/>
    <p:sldLayoutId id="2147484341" r:id="rId5"/>
    <p:sldLayoutId id="2147484342" r:id="rId6"/>
    <p:sldLayoutId id="2147484343" r:id="rId7"/>
    <p:sldLayoutId id="2147484344" r:id="rId8"/>
    <p:sldLayoutId id="2147484345" r:id="rId9"/>
    <p:sldLayoutId id="2147484346" r:id="rId10"/>
    <p:sldLayoutId id="2147484347" r:id="rId11"/>
    <p:sldLayoutId id="2147484348" r:id="rId12"/>
    <p:sldLayoutId id="214748434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pessoacomdeficiencia@saude.gov.br" TargetMode="Externa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Planilha_do_Microsoft_Office_Excel_97-20031.xls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300" name="Rectangle 4"/>
          <p:cNvSpPr>
            <a:spLocks noChangeArrowheads="1"/>
          </p:cNvSpPr>
          <p:nvPr/>
        </p:nvSpPr>
        <p:spPr bwMode="auto">
          <a:xfrm>
            <a:off x="762000" y="8382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pt-BR" sz="3600" b="0">
              <a:solidFill>
                <a:srgbClr val="FFFF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11305" name="Rectangle 9"/>
          <p:cNvSpPr>
            <a:spLocks noChangeArrowheads="1"/>
          </p:cNvSpPr>
          <p:nvPr/>
        </p:nvSpPr>
        <p:spPr bwMode="auto">
          <a:xfrm>
            <a:off x="838200" y="2133600"/>
            <a:ext cx="830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pt-BR" sz="2400" b="0">
              <a:solidFill>
                <a:srgbClr val="FFFF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2797175" y="620713"/>
            <a:ext cx="6346825" cy="1477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pt-BR"/>
              <a:t>Ministério da Saúde </a:t>
            </a:r>
          </a:p>
          <a:p>
            <a:pPr algn="ctr" eaLnBrk="0" hangingPunct="0"/>
            <a:r>
              <a:rPr kumimoji="0" lang="pt-BR"/>
              <a:t>Secretaria de Atenção à Saúde</a:t>
            </a:r>
          </a:p>
          <a:p>
            <a:pPr algn="ctr" eaLnBrk="0" hangingPunct="0"/>
            <a:r>
              <a:rPr kumimoji="0" lang="pt-BR"/>
              <a:t>Departamento de Ações Programáticas Estratégicas</a:t>
            </a:r>
          </a:p>
          <a:p>
            <a:pPr algn="ctr" eaLnBrk="0" hangingPunct="0"/>
            <a:r>
              <a:rPr kumimoji="0" lang="pt-BR"/>
              <a:t>Área Técnica Saúde da Pessoa com Deficiência</a:t>
            </a:r>
          </a:p>
          <a:p>
            <a:pPr algn="ctr" eaLnBrk="0" hangingPunct="0"/>
            <a:endParaRPr kumimoji="0" lang="pt-BR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539750" y="2997200"/>
            <a:ext cx="8280400" cy="2308324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pt-BR" sz="2400" dirty="0" smtClean="0">
                <a:solidFill>
                  <a:srgbClr val="C00000"/>
                </a:solidFill>
              </a:rPr>
              <a:t>VIII CONGRESSO BRASILEIRO DE </a:t>
            </a:r>
            <a:r>
              <a:rPr lang="pt-BR" sz="2400" dirty="0" smtClean="0">
                <a:solidFill>
                  <a:srgbClr val="C00000"/>
                </a:solidFill>
              </a:rPr>
              <a:t>AUTISMO</a:t>
            </a:r>
          </a:p>
          <a:p>
            <a:pPr algn="ctr" eaLnBrk="0" hangingPunct="0"/>
            <a:endParaRPr lang="pt-BR" sz="2400" dirty="0" smtClean="0">
              <a:solidFill>
                <a:srgbClr val="C00000"/>
              </a:solidFill>
            </a:endParaRPr>
          </a:p>
          <a:p>
            <a:pPr algn="ctr" eaLnBrk="0" hangingPunct="0"/>
            <a:endParaRPr lang="pt-BR" sz="2400" dirty="0" smtClean="0">
              <a:solidFill>
                <a:srgbClr val="C00000"/>
              </a:solidFill>
            </a:endParaRPr>
          </a:p>
          <a:p>
            <a:pPr algn="ctr" eaLnBrk="0" hangingPunct="0"/>
            <a:r>
              <a:rPr lang="pt-BR" sz="2400" dirty="0" smtClean="0">
                <a:solidFill>
                  <a:schemeClr val="accent3"/>
                </a:solidFill>
              </a:rPr>
              <a:t>João Pessoa - PB</a:t>
            </a:r>
          </a:p>
          <a:p>
            <a:pPr algn="ctr" eaLnBrk="0" hangingPunct="0"/>
            <a:endParaRPr lang="pt-BR" sz="2400" dirty="0" smtClean="0">
              <a:solidFill>
                <a:srgbClr val="A50021"/>
              </a:solidFill>
            </a:endParaRPr>
          </a:p>
          <a:p>
            <a:pPr algn="ctr" eaLnBrk="0" hangingPunct="0"/>
            <a:r>
              <a:rPr lang="pt-BR" sz="2400" dirty="0" smtClean="0">
                <a:solidFill>
                  <a:srgbClr val="A50021"/>
                </a:solidFill>
              </a:rPr>
              <a:t>Outubro/2010</a:t>
            </a:r>
            <a:endParaRPr lang="pt-BR" sz="2400" dirty="0">
              <a:solidFill>
                <a:srgbClr val="A50021"/>
              </a:solidFill>
            </a:endParaRPr>
          </a:p>
        </p:txBody>
      </p:sp>
      <p:pic>
        <p:nvPicPr>
          <p:cNvPr id="4102" name="Objeto 2" descr="image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19975" y="5857875"/>
            <a:ext cx="172402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14313"/>
            <a:ext cx="8750300" cy="766762"/>
          </a:xfrm>
        </p:spPr>
        <p:txBody>
          <a:bodyPr/>
          <a:lstStyle/>
          <a:p>
            <a:pPr algn="l" eaLnBrk="1" hangingPunct="1"/>
            <a:r>
              <a:rPr lang="en-GB" sz="2400" b="1" dirty="0" smtClean="0">
                <a:solidFill>
                  <a:schemeClr val="tx1"/>
                </a:solidFill>
              </a:rPr>
              <a:t>Política Nacional de Saúde da Pessoa com Deficiência</a:t>
            </a:r>
            <a:br>
              <a:rPr lang="en-GB" sz="2400" b="1" dirty="0" smtClean="0">
                <a:solidFill>
                  <a:schemeClr val="tx1"/>
                </a:solidFill>
              </a:rPr>
            </a:br>
            <a:r>
              <a:rPr lang="en-GB" sz="2400" b="1" dirty="0" smtClean="0"/>
              <a:t>	</a:t>
            </a:r>
            <a:r>
              <a:rPr lang="en-GB" sz="2000" b="1" dirty="0" smtClean="0"/>
              <a:t>	</a:t>
            </a:r>
            <a:endParaRPr lang="pt-BR" sz="2000" b="1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1428750"/>
            <a:ext cx="7742267" cy="4808538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Clr>
                <a:srgbClr val="CCECFF"/>
              </a:buClr>
              <a:buFont typeface="Wingdings" pitchFamily="2" charset="2"/>
              <a:buNone/>
            </a:pPr>
            <a:endParaRPr lang="en-GB" sz="2400" b="1" dirty="0" smtClean="0">
              <a:solidFill>
                <a:srgbClr val="CC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CCECFF"/>
              </a:buClr>
              <a:buFont typeface="Wingdings" pitchFamily="2" charset="2"/>
              <a:buNone/>
            </a:pPr>
            <a:r>
              <a:rPr lang="en-GB" sz="2400" b="1" dirty="0" smtClean="0">
                <a:solidFill>
                  <a:srgbClr val="C00000"/>
                </a:solidFill>
                <a:latin typeface="+mj-lt"/>
              </a:rPr>
              <a:t>    Propósitos:</a:t>
            </a:r>
          </a:p>
          <a:p>
            <a:pPr eaLnBrk="1" hangingPunct="1">
              <a:lnSpc>
                <a:spcPct val="80000"/>
              </a:lnSpc>
              <a:buClr>
                <a:srgbClr val="CCECFF"/>
              </a:buClr>
              <a:buFont typeface="Wingdings" pitchFamily="2" charset="2"/>
              <a:buNone/>
            </a:pPr>
            <a:endParaRPr lang="en-GB" sz="2400" b="1" dirty="0" smtClean="0">
              <a:solidFill>
                <a:srgbClr val="FFCC00"/>
              </a:solidFill>
              <a:latin typeface="+mj-lt"/>
            </a:endParaRPr>
          </a:p>
          <a:p>
            <a:pPr eaLnBrk="1" hangingPunct="1">
              <a:lnSpc>
                <a:spcPct val="80000"/>
              </a:lnSpc>
              <a:buClr>
                <a:srgbClr val="CCECFF"/>
              </a:buClr>
              <a:buFont typeface="Wingdings" pitchFamily="2" charset="2"/>
              <a:buNone/>
            </a:pPr>
            <a:r>
              <a:rPr lang="en-GB" sz="2000" b="1" dirty="0" smtClean="0">
                <a:latin typeface="+mj-lt"/>
              </a:rPr>
              <a:t>     Proteger a saúde</a:t>
            </a:r>
            <a:r>
              <a:rPr lang="en-GB" sz="2000" dirty="0" smtClean="0">
                <a:latin typeface="+mj-lt"/>
              </a:rPr>
              <a:t> da </a:t>
            </a:r>
            <a:r>
              <a:rPr lang="pt-BR" sz="2000" dirty="0" smtClean="0">
                <a:latin typeface="+mj-lt"/>
              </a:rPr>
              <a:t>pessoa</a:t>
            </a:r>
            <a:r>
              <a:rPr lang="en-GB" sz="2000" dirty="0" smtClean="0">
                <a:latin typeface="+mj-lt"/>
              </a:rPr>
              <a:t> com deficiência</a:t>
            </a:r>
          </a:p>
          <a:p>
            <a:pPr eaLnBrk="1" hangingPunct="1">
              <a:lnSpc>
                <a:spcPct val="80000"/>
              </a:lnSpc>
              <a:buClr>
                <a:srgbClr val="CCECFF"/>
              </a:buClr>
              <a:buFont typeface="Wingdings" pitchFamily="2" charset="2"/>
              <a:buNone/>
            </a:pPr>
            <a:endParaRPr lang="pt-BR" sz="2000" dirty="0" smtClean="0">
              <a:latin typeface="+mj-lt"/>
            </a:endParaRPr>
          </a:p>
          <a:p>
            <a:pPr algn="just" eaLnBrk="1" hangingPunct="1">
              <a:lnSpc>
                <a:spcPct val="80000"/>
              </a:lnSpc>
              <a:buClr>
                <a:srgbClr val="CCECFF"/>
              </a:buClr>
              <a:buFont typeface="Wingdings" pitchFamily="2" charset="2"/>
              <a:buNone/>
            </a:pPr>
            <a:r>
              <a:rPr lang="en-GB" sz="2000" b="1" dirty="0" smtClean="0">
                <a:latin typeface="+mj-lt"/>
              </a:rPr>
              <a:t>     Reabilitar</a:t>
            </a:r>
            <a:r>
              <a:rPr lang="en-GB" sz="2000" dirty="0" smtClean="0">
                <a:latin typeface="+mj-lt"/>
              </a:rPr>
              <a:t> a pessoa com deficiência </a:t>
            </a:r>
            <a:r>
              <a:rPr lang="en-GB" sz="2000" dirty="0" err="1" smtClean="0">
                <a:latin typeface="+mj-lt"/>
              </a:rPr>
              <a:t>na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sua</a:t>
            </a:r>
            <a:r>
              <a:rPr lang="en-GB" sz="2000" dirty="0" smtClean="0">
                <a:latin typeface="+mj-lt"/>
              </a:rPr>
              <a:t>  </a:t>
            </a:r>
            <a:r>
              <a:rPr lang="en-GB" sz="2000" dirty="0" err="1" smtClean="0">
                <a:latin typeface="+mj-lt"/>
              </a:rPr>
              <a:t>capacidade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funcional</a:t>
            </a:r>
            <a:r>
              <a:rPr lang="en-GB" sz="2000" dirty="0" smtClean="0">
                <a:latin typeface="+mj-lt"/>
              </a:rPr>
              <a:t> e </a:t>
            </a:r>
            <a:r>
              <a:rPr lang="en-GB" sz="2000" dirty="0" err="1" smtClean="0">
                <a:latin typeface="+mj-lt"/>
              </a:rPr>
              <a:t>desempenho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/>
              <a:t>humano</a:t>
            </a:r>
            <a:r>
              <a:rPr lang="en-GB" sz="2000" dirty="0" smtClean="0">
                <a:latin typeface="+mj-lt"/>
              </a:rPr>
              <a:t>, contribuindo </a:t>
            </a:r>
            <a:r>
              <a:rPr lang="en-GB" sz="2000" dirty="0" err="1" smtClean="0">
                <a:latin typeface="+mj-lt"/>
              </a:rPr>
              <a:t>para</a:t>
            </a:r>
            <a:r>
              <a:rPr lang="en-GB" sz="2000" dirty="0" smtClean="0">
                <a:latin typeface="+mj-lt"/>
              </a:rPr>
              <a:t> a </a:t>
            </a:r>
            <a:r>
              <a:rPr lang="en-GB" sz="2000" dirty="0" err="1" smtClean="0">
                <a:latin typeface="+mj-lt"/>
              </a:rPr>
              <a:t>sua</a:t>
            </a:r>
            <a:r>
              <a:rPr lang="en-GB" sz="2000" dirty="0" smtClean="0">
                <a:latin typeface="+mj-lt"/>
              </a:rPr>
              <a:t>  </a:t>
            </a:r>
            <a:r>
              <a:rPr lang="en-GB" sz="2000" b="1" dirty="0" err="1" smtClean="0">
                <a:latin typeface="+mj-lt"/>
              </a:rPr>
              <a:t>inclusão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em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todas</a:t>
            </a:r>
            <a:r>
              <a:rPr lang="en-GB" sz="2000" dirty="0" smtClean="0">
                <a:latin typeface="+mj-lt"/>
              </a:rPr>
              <a:t> as </a:t>
            </a:r>
            <a:r>
              <a:rPr lang="en-GB" sz="2000" dirty="0" err="1" smtClean="0">
                <a:latin typeface="+mj-lt"/>
              </a:rPr>
              <a:t>esferas</a:t>
            </a:r>
            <a:r>
              <a:rPr lang="en-GB" sz="2000" dirty="0" smtClean="0">
                <a:latin typeface="+mj-lt"/>
              </a:rPr>
              <a:t> da </a:t>
            </a:r>
            <a:r>
              <a:rPr lang="en-GB" sz="2000" dirty="0" err="1" smtClean="0">
                <a:latin typeface="+mj-lt"/>
              </a:rPr>
              <a:t>vida</a:t>
            </a:r>
            <a:r>
              <a:rPr lang="en-GB" sz="2000" dirty="0" smtClean="0">
                <a:latin typeface="+mj-lt"/>
              </a:rPr>
              <a:t> social</a:t>
            </a:r>
          </a:p>
          <a:p>
            <a:pPr eaLnBrk="1" hangingPunct="1">
              <a:lnSpc>
                <a:spcPct val="80000"/>
              </a:lnSpc>
              <a:buClr>
                <a:srgbClr val="CCECFF"/>
              </a:buClr>
              <a:buFont typeface="Wingdings" pitchFamily="2" charset="2"/>
              <a:buNone/>
            </a:pPr>
            <a:endParaRPr lang="en-GB" sz="2000" dirty="0" smtClean="0">
              <a:latin typeface="+mj-lt"/>
            </a:endParaRPr>
          </a:p>
          <a:p>
            <a:pPr algn="just" eaLnBrk="1" hangingPunct="1">
              <a:lnSpc>
                <a:spcPct val="80000"/>
              </a:lnSpc>
              <a:buClr>
                <a:srgbClr val="CCECFF"/>
              </a:buClr>
              <a:buFont typeface="Wingdings" pitchFamily="2" charset="2"/>
              <a:buNone/>
            </a:pPr>
            <a:r>
              <a:rPr lang="en-GB" sz="2000" b="1" dirty="0" smtClean="0">
                <a:latin typeface="+mj-lt"/>
              </a:rPr>
              <a:t>     </a:t>
            </a:r>
            <a:r>
              <a:rPr lang="en-GB" sz="2000" b="1" dirty="0" err="1" smtClean="0">
                <a:latin typeface="+mj-lt"/>
              </a:rPr>
              <a:t>Prevenir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b="1" dirty="0" err="1" smtClean="0">
                <a:latin typeface="+mj-lt"/>
              </a:rPr>
              <a:t>agravos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que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determinam</a:t>
            </a:r>
            <a:r>
              <a:rPr lang="en-GB" sz="2000" dirty="0" smtClean="0">
                <a:latin typeface="+mj-lt"/>
              </a:rPr>
              <a:t> o </a:t>
            </a:r>
            <a:r>
              <a:rPr lang="en-GB" sz="2000" dirty="0" err="1" smtClean="0">
                <a:latin typeface="+mj-lt"/>
              </a:rPr>
              <a:t>aparecimento</a:t>
            </a:r>
            <a:r>
              <a:rPr lang="en-GB" sz="2000" dirty="0" smtClean="0">
                <a:latin typeface="+mj-lt"/>
              </a:rPr>
              <a:t> de </a:t>
            </a:r>
            <a:r>
              <a:rPr lang="en-GB" sz="2000" dirty="0" err="1" smtClean="0">
                <a:latin typeface="+mj-lt"/>
              </a:rPr>
              <a:t>deficiências</a:t>
            </a:r>
            <a:endParaRPr lang="en-GB" sz="2000" dirty="0" smtClean="0">
              <a:latin typeface="+mj-lt"/>
            </a:endParaRPr>
          </a:p>
        </p:txBody>
      </p:sp>
      <p:pic>
        <p:nvPicPr>
          <p:cNvPr id="14340" name="Objeto 1" descr="image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91475" y="6429375"/>
            <a:ext cx="11525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58888" y="2276475"/>
            <a:ext cx="7572375" cy="342900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buFontTx/>
              <a:buNone/>
            </a:pPr>
            <a:r>
              <a:rPr lang="pt-BR" sz="2000" dirty="0" smtClean="0">
                <a:cs typeface="Arial" pitchFamily="34" charset="0"/>
              </a:rPr>
              <a:t>     Formulação e desenvolvimento de ações e programas que têm como principal objetivo reabilitar / habilitar a pessoa com deficiência com vistas à sua</a:t>
            </a:r>
            <a:r>
              <a:rPr lang="pt-BR" sz="2000" b="1" dirty="0" smtClean="0">
                <a:cs typeface="Arial" pitchFamily="34" charset="0"/>
              </a:rPr>
              <a:t> </a:t>
            </a:r>
            <a:r>
              <a:rPr lang="pt-BR" sz="2000" b="1" dirty="0" smtClean="0">
                <a:solidFill>
                  <a:srgbClr val="C00000"/>
                </a:solidFill>
                <a:cs typeface="Arial" pitchFamily="34" charset="0"/>
              </a:rPr>
              <a:t>inclusão social.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pt-BR" sz="2000" b="1" dirty="0" smtClean="0">
              <a:solidFill>
                <a:srgbClr val="C80000"/>
              </a:solidFill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pt-BR" sz="2000" dirty="0" smtClean="0">
                <a:cs typeface="Arial" pitchFamily="34" charset="0"/>
              </a:rPr>
              <a:t>       1. </a:t>
            </a:r>
            <a:r>
              <a:rPr lang="pt-BR" sz="2000" dirty="0" smtClean="0"/>
              <a:t>Promoção da qualidade de vida 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pt-BR" sz="2000" dirty="0" smtClean="0"/>
              <a:t>2. Prevenção de deficiências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pt-BR" sz="2000" dirty="0" smtClean="0"/>
              <a:t>3. Assistência integral à saúde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pt-BR" sz="2000" dirty="0" smtClean="0"/>
              <a:t>4. Ampliação e fortalecimento de mecanismos de informação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pt-BR" sz="2000" dirty="0" smtClean="0"/>
              <a:t>5. Capacitação de recursos humanos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pt-BR" sz="2000" dirty="0" smtClean="0"/>
              <a:t>6. Organização e funcionamento dos serviços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pt-BR" sz="1800" dirty="0" smtClean="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1116013" y="1341438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2000">
                <a:solidFill>
                  <a:srgbClr val="C00000"/>
                </a:solidFill>
                <a:latin typeface="Arial" pitchFamily="34" charset="0"/>
              </a:rPr>
              <a:t>- Diretrizes -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85720" y="0"/>
            <a:ext cx="8229600" cy="928688"/>
          </a:xfrm>
        </p:spPr>
        <p:txBody>
          <a:bodyPr/>
          <a:lstStyle/>
          <a:p>
            <a:pPr algn="l" eaLnBrk="1" hangingPunct="1"/>
            <a:r>
              <a:rPr lang="en-GB" sz="2400" b="1" dirty="0" smtClean="0">
                <a:solidFill>
                  <a:schemeClr val="tx1"/>
                </a:solidFill>
              </a:rPr>
              <a:t>Política Nacional de Saúde da Pessoa com Deficiência </a:t>
            </a:r>
            <a:endParaRPr lang="pt-BR" sz="2400" b="1" dirty="0" smtClean="0">
              <a:solidFill>
                <a:schemeClr val="tx1"/>
              </a:solidFill>
            </a:endParaRPr>
          </a:p>
        </p:txBody>
      </p:sp>
      <p:pic>
        <p:nvPicPr>
          <p:cNvPr id="15365" name="Objeto 1" descr="image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91475" y="6429375"/>
            <a:ext cx="11525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4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4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4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4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4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4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4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4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4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4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4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4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4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4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4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4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4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4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4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4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4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4595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val 5"/>
          <p:cNvSpPr>
            <a:spLocks noChangeArrowheads="1"/>
          </p:cNvSpPr>
          <p:nvPr/>
        </p:nvSpPr>
        <p:spPr bwMode="auto">
          <a:xfrm>
            <a:off x="1692275" y="3933825"/>
            <a:ext cx="6696075" cy="1439863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pt-BR"/>
          </a:p>
        </p:txBody>
      </p:sp>
      <p:sp>
        <p:nvSpPr>
          <p:cNvPr id="64521" name="Rectangle 4"/>
          <p:cNvSpPr>
            <a:spLocks noChangeArrowheads="1"/>
          </p:cNvSpPr>
          <p:nvPr/>
        </p:nvSpPr>
        <p:spPr bwMode="auto">
          <a:xfrm>
            <a:off x="714375" y="214313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pt-BR" sz="2800" dirty="0">
                <a:solidFill>
                  <a:schemeClr val="accent6">
                    <a:lumMod val="75000"/>
                  </a:schemeClr>
                </a:solidFill>
                <a:latin typeface="+mj-lt"/>
                <a:cs typeface="Arial" charset="0"/>
              </a:rPr>
              <a:t> </a:t>
            </a:r>
            <a:r>
              <a:rPr lang="pt-BR" sz="2800" dirty="0">
                <a:solidFill>
                  <a:schemeClr val="tx1"/>
                </a:solidFill>
                <a:latin typeface="+mj-lt"/>
                <a:cs typeface="Arial" charset="0"/>
              </a:rPr>
              <a:t>Organização da Assistência 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1714500" y="1785938"/>
            <a:ext cx="6994525" cy="3024187"/>
          </a:xfrm>
          <a:prstGeom prst="rect">
            <a:avLst/>
          </a:prstGeom>
          <a:noFill/>
        </p:spPr>
        <p:txBody>
          <a:bodyPr/>
          <a:lstStyle/>
          <a:p>
            <a:pPr marL="342900" indent="-342900" eaLnBrk="0" hangingPunct="0">
              <a:lnSpc>
                <a:spcPct val="105000"/>
              </a:lnSpc>
              <a:spcBef>
                <a:spcPct val="20000"/>
              </a:spcBef>
              <a:defRPr/>
            </a:pPr>
            <a:r>
              <a:rPr lang="pt-BR" kern="0" dirty="0">
                <a:solidFill>
                  <a:schemeClr val="tx1"/>
                </a:solidFill>
                <a:latin typeface="+mn-lt"/>
                <a:cs typeface="Arial" charset="0"/>
              </a:rPr>
              <a:t>     </a:t>
            </a:r>
            <a:r>
              <a:rPr lang="pt-BR" b="0" kern="0" dirty="0">
                <a:solidFill>
                  <a:schemeClr val="tx1"/>
                </a:solidFill>
                <a:latin typeface="+mn-lt"/>
                <a:cs typeface="Arial" charset="0"/>
              </a:rPr>
              <a:t>Existem</a:t>
            </a:r>
            <a:r>
              <a:rPr lang="pt-BR" kern="0" dirty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r>
              <a:rPr lang="pt-BR" dirty="0">
                <a:solidFill>
                  <a:schemeClr val="tx1"/>
                </a:solidFill>
                <a:latin typeface="+mn-lt"/>
                <a:cs typeface="Arial" charset="0"/>
              </a:rPr>
              <a:t>três níveis de complexidade </a:t>
            </a:r>
            <a:r>
              <a:rPr lang="pt-BR" b="0" kern="0" dirty="0">
                <a:solidFill>
                  <a:schemeClr val="tx1"/>
                </a:solidFill>
                <a:latin typeface="+mn-lt"/>
                <a:cs typeface="Arial" charset="0"/>
              </a:rPr>
              <a:t>no SUS:</a:t>
            </a:r>
          </a:p>
          <a:p>
            <a:pPr marL="342900" indent="-342900" eaLnBrk="0" hangingPunct="0">
              <a:lnSpc>
                <a:spcPct val="105000"/>
              </a:lnSpc>
              <a:spcBef>
                <a:spcPct val="20000"/>
              </a:spcBef>
              <a:defRPr/>
            </a:pPr>
            <a:r>
              <a:rPr lang="pt-BR" kern="0" dirty="0">
                <a:solidFill>
                  <a:schemeClr val="tx1"/>
                </a:solidFill>
                <a:latin typeface="+mn-lt"/>
                <a:cs typeface="Arial" charset="0"/>
              </a:rPr>
              <a:t>     </a:t>
            </a:r>
          </a:p>
          <a:p>
            <a:pPr marL="342900" indent="-342900" eaLnBrk="0" hangingPunct="0">
              <a:lnSpc>
                <a:spcPct val="105000"/>
              </a:lnSpc>
              <a:spcBef>
                <a:spcPct val="20000"/>
              </a:spcBef>
              <a:defRPr/>
            </a:pPr>
            <a:endParaRPr lang="pt-BR" kern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marL="342900" indent="-342900" eaLnBrk="0" hangingPunct="0">
              <a:lnSpc>
                <a:spcPct val="105000"/>
              </a:lnSpc>
              <a:spcBef>
                <a:spcPct val="20000"/>
              </a:spcBef>
              <a:defRPr/>
            </a:pPr>
            <a:r>
              <a:rPr lang="pt-BR" kern="0" dirty="0">
                <a:solidFill>
                  <a:schemeClr val="tx1"/>
                </a:solidFill>
                <a:latin typeface="+mn-lt"/>
                <a:cs typeface="Arial" charset="0"/>
              </a:rPr>
              <a:t>                 </a:t>
            </a:r>
            <a:r>
              <a:rPr lang="pt-BR" b="0" kern="0" dirty="0">
                <a:solidFill>
                  <a:schemeClr val="tx1"/>
                </a:solidFill>
                <a:latin typeface="+mn-lt"/>
                <a:cs typeface="Arial" charset="0"/>
              </a:rPr>
              <a:t>atenção básica / primário</a:t>
            </a:r>
          </a:p>
          <a:p>
            <a:pPr marL="342900" indent="-342900" eaLnBrk="0" hangingPunct="0">
              <a:lnSpc>
                <a:spcPct val="105000"/>
              </a:lnSpc>
              <a:spcBef>
                <a:spcPct val="20000"/>
              </a:spcBef>
              <a:defRPr/>
            </a:pPr>
            <a:endParaRPr lang="pt-BR" b="0" kern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marL="342900" indent="-342900" eaLnBrk="0" hangingPunct="0">
              <a:lnSpc>
                <a:spcPct val="105000"/>
              </a:lnSpc>
              <a:spcBef>
                <a:spcPct val="20000"/>
              </a:spcBef>
              <a:defRPr/>
            </a:pPr>
            <a:r>
              <a:rPr lang="pt-BR" b="0" kern="0" dirty="0">
                <a:solidFill>
                  <a:schemeClr val="tx1"/>
                </a:solidFill>
                <a:latin typeface="+mn-lt"/>
                <a:cs typeface="Arial" charset="0"/>
              </a:rPr>
              <a:t>                 média complexidade / secundário</a:t>
            </a:r>
          </a:p>
          <a:p>
            <a:pPr marL="342900" indent="-342900" eaLnBrk="0" hangingPunct="0">
              <a:lnSpc>
                <a:spcPct val="105000"/>
              </a:lnSpc>
              <a:spcBef>
                <a:spcPct val="20000"/>
              </a:spcBef>
              <a:defRPr/>
            </a:pPr>
            <a:endParaRPr lang="pt-BR" b="0" kern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marL="342900" indent="-342900" eaLnBrk="0" hangingPunct="0">
              <a:lnSpc>
                <a:spcPct val="105000"/>
              </a:lnSpc>
              <a:spcBef>
                <a:spcPct val="20000"/>
              </a:spcBef>
              <a:defRPr/>
            </a:pPr>
            <a:r>
              <a:rPr lang="pt-BR" b="0" kern="0" dirty="0">
                <a:solidFill>
                  <a:schemeClr val="tx1"/>
                </a:solidFill>
                <a:latin typeface="+mn-lt"/>
                <a:cs typeface="Arial" charset="0"/>
              </a:rPr>
              <a:t>                 alta complexidade / terciário</a:t>
            </a:r>
          </a:p>
          <a:p>
            <a:pPr marL="342900" indent="-342900" eaLnBrk="0" hangingPunct="0">
              <a:lnSpc>
                <a:spcPct val="105000"/>
              </a:lnSpc>
              <a:spcBef>
                <a:spcPct val="20000"/>
              </a:spcBef>
              <a:defRPr/>
            </a:pPr>
            <a:r>
              <a:rPr lang="pt-BR" kern="0" dirty="0">
                <a:latin typeface="+mn-lt"/>
                <a:cs typeface="Arial" charset="0"/>
              </a:rPr>
              <a:t>     </a:t>
            </a:r>
          </a:p>
          <a:p>
            <a:pPr marL="342900" indent="-342900" eaLnBrk="0" hangingPunct="0">
              <a:lnSpc>
                <a:spcPct val="105000"/>
              </a:lnSpc>
              <a:spcBef>
                <a:spcPct val="20000"/>
              </a:spcBef>
              <a:defRPr/>
            </a:pPr>
            <a:r>
              <a:rPr lang="pt-BR" kern="0" dirty="0">
                <a:latin typeface="+mn-lt"/>
                <a:cs typeface="Arial" charset="0"/>
              </a:rPr>
              <a:t>          </a:t>
            </a:r>
          </a:p>
        </p:txBody>
      </p:sp>
      <p:sp>
        <p:nvSpPr>
          <p:cNvPr id="16389" name="AutoShape 7"/>
          <p:cNvSpPr>
            <a:spLocks noChangeArrowheads="1"/>
          </p:cNvSpPr>
          <p:nvPr/>
        </p:nvSpPr>
        <p:spPr bwMode="auto">
          <a:xfrm>
            <a:off x="2214563" y="2857500"/>
            <a:ext cx="431800" cy="28733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6390" name="AutoShape 7"/>
          <p:cNvSpPr>
            <a:spLocks noChangeArrowheads="1"/>
          </p:cNvSpPr>
          <p:nvPr/>
        </p:nvSpPr>
        <p:spPr bwMode="auto">
          <a:xfrm>
            <a:off x="2214563" y="3571875"/>
            <a:ext cx="431800" cy="28733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6391" name="AutoShape 7"/>
          <p:cNvSpPr>
            <a:spLocks noChangeArrowheads="1"/>
          </p:cNvSpPr>
          <p:nvPr/>
        </p:nvSpPr>
        <p:spPr bwMode="auto">
          <a:xfrm>
            <a:off x="2214563" y="4286250"/>
            <a:ext cx="431800" cy="28733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pic>
        <p:nvPicPr>
          <p:cNvPr id="16392" name="Objeto 1" descr="image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91475" y="6429375"/>
            <a:ext cx="11525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val 5"/>
          <p:cNvSpPr>
            <a:spLocks noChangeArrowheads="1"/>
          </p:cNvSpPr>
          <p:nvPr/>
        </p:nvSpPr>
        <p:spPr bwMode="auto">
          <a:xfrm>
            <a:off x="1692275" y="3933825"/>
            <a:ext cx="6696075" cy="1439863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pt-BR"/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1000125" y="1357313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2000" b="0">
                <a:solidFill>
                  <a:schemeClr val="tx1"/>
                </a:solidFill>
                <a:latin typeface="Arial" pitchFamily="34" charset="0"/>
              </a:rPr>
              <a:t>Atenção Básica</a:t>
            </a:r>
          </a:p>
        </p:txBody>
      </p:sp>
      <p:sp>
        <p:nvSpPr>
          <p:cNvPr id="9" name="Rectangle 5"/>
          <p:cNvSpPr txBox="1">
            <a:spLocks noChangeArrowheads="1"/>
          </p:cNvSpPr>
          <p:nvPr/>
        </p:nvSpPr>
        <p:spPr>
          <a:xfrm>
            <a:off x="1476375" y="2492375"/>
            <a:ext cx="6994525" cy="3384550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lnSpc>
                <a:spcPct val="105000"/>
              </a:lnSpc>
              <a:spcBef>
                <a:spcPct val="20000"/>
              </a:spcBef>
              <a:defRPr/>
            </a:pPr>
            <a:r>
              <a:rPr lang="pt-BR" kern="0" dirty="0">
                <a:latin typeface="+mn-lt"/>
                <a:cs typeface="Arial" charset="0"/>
              </a:rPr>
              <a:t>     </a:t>
            </a:r>
            <a:r>
              <a:rPr lang="pt-BR" b="0" kern="0" dirty="0">
                <a:solidFill>
                  <a:schemeClr val="tx1"/>
                </a:solidFill>
                <a:latin typeface="+mn-lt"/>
                <a:cs typeface="Arial" charset="0"/>
              </a:rPr>
              <a:t>O nível primário, a </a:t>
            </a:r>
            <a:r>
              <a:rPr lang="pt-BR" b="0" dirty="0">
                <a:solidFill>
                  <a:schemeClr val="tx1"/>
                </a:solidFill>
                <a:latin typeface="+mn-lt"/>
                <a:cs typeface="Arial" charset="0"/>
              </a:rPr>
              <a:t>Atenção Básica </a:t>
            </a:r>
            <a:r>
              <a:rPr lang="pt-BR" b="0" kern="0" dirty="0">
                <a:solidFill>
                  <a:schemeClr val="tx1"/>
                </a:solidFill>
                <a:latin typeface="+mn-lt"/>
                <a:cs typeface="Arial" charset="0"/>
              </a:rPr>
              <a:t>é o que dispõe de estrutura mais descentralizada, o mais próximo da população. É a “porta de entrada” do Sistema Único de Saúde /SUS. </a:t>
            </a:r>
          </a:p>
          <a:p>
            <a:pPr marL="342900" indent="-342900" eaLnBrk="0" hangingPunct="0">
              <a:lnSpc>
                <a:spcPct val="105000"/>
              </a:lnSpc>
              <a:spcBef>
                <a:spcPct val="20000"/>
              </a:spcBef>
              <a:defRPr/>
            </a:pPr>
            <a:r>
              <a:rPr lang="pt-BR" kern="0" dirty="0">
                <a:solidFill>
                  <a:schemeClr val="tx1"/>
                </a:solidFill>
                <a:latin typeface="+mn-lt"/>
                <a:cs typeface="Arial" charset="0"/>
              </a:rPr>
              <a:t>     </a:t>
            </a:r>
          </a:p>
          <a:p>
            <a:pPr marL="342900" indent="-342900" algn="just" eaLnBrk="0" hangingPunct="0">
              <a:lnSpc>
                <a:spcPct val="105000"/>
              </a:lnSpc>
              <a:spcBef>
                <a:spcPct val="20000"/>
              </a:spcBef>
              <a:defRPr/>
            </a:pPr>
            <a:r>
              <a:rPr lang="pt-BR" kern="0" dirty="0">
                <a:solidFill>
                  <a:schemeClr val="tx1"/>
                </a:solidFill>
                <a:latin typeface="+mn-lt"/>
                <a:cs typeface="Arial" charset="0"/>
              </a:rPr>
              <a:t>      </a:t>
            </a:r>
            <a:r>
              <a:rPr lang="pt-BR" b="0" kern="0" dirty="0">
                <a:solidFill>
                  <a:schemeClr val="tx1"/>
                </a:solidFill>
                <a:latin typeface="+mn-lt"/>
                <a:cs typeface="Arial" charset="0"/>
              </a:rPr>
              <a:t>As </a:t>
            </a:r>
            <a:r>
              <a:rPr lang="pt-BR" b="0" dirty="0">
                <a:solidFill>
                  <a:srgbClr val="C00000"/>
                </a:solidFill>
                <a:latin typeface="+mn-lt"/>
                <a:cs typeface="Arial" charset="0"/>
              </a:rPr>
              <a:t>Equipes de Saúde da Família </a:t>
            </a:r>
            <a:r>
              <a:rPr lang="pt-BR" b="0" kern="0" dirty="0">
                <a:solidFill>
                  <a:srgbClr val="C00000"/>
                </a:solidFill>
                <a:latin typeface="+mn-lt"/>
                <a:cs typeface="Arial" charset="0"/>
              </a:rPr>
              <a:t>e </a:t>
            </a:r>
            <a:r>
              <a:rPr lang="pt-BR" b="0" dirty="0">
                <a:solidFill>
                  <a:srgbClr val="C00000"/>
                </a:solidFill>
                <a:latin typeface="+mn-lt"/>
                <a:cs typeface="Arial" charset="0"/>
              </a:rPr>
              <a:t>Agentes Comunitários </a:t>
            </a:r>
            <a:r>
              <a:rPr lang="pt-BR" b="0" dirty="0">
                <a:solidFill>
                  <a:schemeClr val="tx1"/>
                </a:solidFill>
                <a:latin typeface="+mn-lt"/>
                <a:cs typeface="Arial" charset="0"/>
              </a:rPr>
              <a:t>de Saúde</a:t>
            </a:r>
            <a:r>
              <a:rPr lang="pt-BR" b="0" kern="0" dirty="0">
                <a:solidFill>
                  <a:schemeClr val="tx1"/>
                </a:solidFill>
                <a:latin typeface="+mn-lt"/>
                <a:cs typeface="Arial" charset="0"/>
              </a:rPr>
              <a:t>, sob gestão dos municípios, constituem principal estratégia da Política de Atenção Básica.</a:t>
            </a:r>
          </a:p>
          <a:p>
            <a:pPr marL="342900" indent="-342900" algn="just" eaLnBrk="0" hangingPunct="0">
              <a:lnSpc>
                <a:spcPct val="105000"/>
              </a:lnSpc>
              <a:spcBef>
                <a:spcPct val="20000"/>
              </a:spcBef>
              <a:defRPr/>
            </a:pPr>
            <a:r>
              <a:rPr lang="pt-BR" b="0" kern="0" dirty="0">
                <a:solidFill>
                  <a:schemeClr val="tx1"/>
                </a:solidFill>
                <a:latin typeface="+mn-lt"/>
                <a:cs typeface="Arial" charset="0"/>
              </a:rPr>
              <a:t>     </a:t>
            </a:r>
          </a:p>
          <a:p>
            <a:pPr marL="342900" indent="-342900" algn="just" eaLnBrk="0" hangingPunct="0">
              <a:lnSpc>
                <a:spcPct val="105000"/>
              </a:lnSpc>
              <a:spcBef>
                <a:spcPct val="20000"/>
              </a:spcBef>
              <a:defRPr/>
            </a:pPr>
            <a:r>
              <a:rPr lang="pt-BR" b="0" kern="0" dirty="0">
                <a:solidFill>
                  <a:schemeClr val="tx1"/>
                </a:solidFill>
                <a:latin typeface="+mn-lt"/>
                <a:cs typeface="Arial" charset="0"/>
              </a:rPr>
              <a:t>     </a:t>
            </a:r>
            <a:r>
              <a:rPr lang="pt-BR" b="0" kern="0" dirty="0">
                <a:solidFill>
                  <a:srgbClr val="C00000"/>
                </a:solidFill>
                <a:latin typeface="+mn-lt"/>
                <a:cs typeface="Arial" charset="0"/>
              </a:rPr>
              <a:t>Núcleos de Apoio a Saúde da Família – NASF</a:t>
            </a:r>
            <a:r>
              <a:rPr lang="pt-BR" b="0" kern="0" dirty="0">
                <a:solidFill>
                  <a:schemeClr val="tx1"/>
                </a:solidFill>
                <a:latin typeface="+mn-lt"/>
                <a:cs typeface="Arial" charset="0"/>
              </a:rPr>
              <a:t>, para suporte atuação conjunta com ESF e AC</a:t>
            </a:r>
          </a:p>
          <a:p>
            <a:pPr marL="342900" indent="-342900" algn="just" eaLnBrk="0" hangingPunct="0">
              <a:lnSpc>
                <a:spcPct val="105000"/>
              </a:lnSpc>
              <a:spcBef>
                <a:spcPct val="20000"/>
              </a:spcBef>
              <a:defRPr/>
            </a:pPr>
            <a:r>
              <a:rPr lang="pt-BR" b="0" kern="0" dirty="0">
                <a:solidFill>
                  <a:schemeClr val="tx1"/>
                </a:solidFill>
                <a:latin typeface="+mn-lt"/>
                <a:cs typeface="Arial" charset="0"/>
              </a:rPr>
              <a:t>      </a:t>
            </a:r>
          </a:p>
          <a:p>
            <a:pPr marL="342900" indent="-342900" algn="just" eaLnBrk="0" hangingPunct="0">
              <a:lnSpc>
                <a:spcPct val="105000"/>
              </a:lnSpc>
              <a:spcBef>
                <a:spcPct val="20000"/>
              </a:spcBef>
              <a:defRPr/>
            </a:pPr>
            <a:r>
              <a:rPr lang="pt-BR" b="0" kern="0" dirty="0">
                <a:solidFill>
                  <a:schemeClr val="tx1"/>
                </a:solidFill>
                <a:latin typeface="+mn-lt"/>
                <a:cs typeface="Arial" charset="0"/>
              </a:rPr>
              <a:t>     </a:t>
            </a:r>
          </a:p>
          <a:p>
            <a:pPr marL="342900" indent="-342900" eaLnBrk="0" hangingPunct="0">
              <a:lnSpc>
                <a:spcPct val="105000"/>
              </a:lnSpc>
              <a:spcBef>
                <a:spcPct val="20000"/>
              </a:spcBef>
              <a:defRPr/>
            </a:pPr>
            <a:endParaRPr lang="pt-BR" kern="0" dirty="0">
              <a:latin typeface="+mn-lt"/>
              <a:cs typeface="Arial" charset="0"/>
            </a:endParaRPr>
          </a:p>
          <a:p>
            <a:pPr marL="342900" indent="-342900" eaLnBrk="0" hangingPunct="0">
              <a:lnSpc>
                <a:spcPct val="105000"/>
              </a:lnSpc>
              <a:spcBef>
                <a:spcPct val="20000"/>
              </a:spcBef>
              <a:defRPr/>
            </a:pPr>
            <a:r>
              <a:rPr lang="pt-BR" kern="0" dirty="0">
                <a:latin typeface="+mn-lt"/>
                <a:cs typeface="Arial" charset="0"/>
              </a:rPr>
              <a:t>            </a:t>
            </a: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pt-BR" sz="2800" dirty="0">
                <a:solidFill>
                  <a:schemeClr val="tx1"/>
                </a:solidFill>
                <a:latin typeface="+mj-lt"/>
                <a:cs typeface="Arial" charset="0"/>
              </a:rPr>
              <a:t> Organização da Assistência </a:t>
            </a:r>
          </a:p>
        </p:txBody>
      </p:sp>
      <p:pic>
        <p:nvPicPr>
          <p:cNvPr id="17414" name="Objeto 1" descr="image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91475" y="6429375"/>
            <a:ext cx="11525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00188" y="2143125"/>
            <a:ext cx="7056437" cy="4143375"/>
          </a:xfrm>
        </p:spPr>
        <p:txBody>
          <a:bodyPr/>
          <a:lstStyle/>
          <a:p>
            <a:pPr eaLnBrk="1" hangingPunct="1">
              <a:lnSpc>
                <a:spcPct val="105000"/>
              </a:lnSpc>
              <a:buFontTx/>
              <a:buNone/>
            </a:pPr>
            <a:r>
              <a:rPr lang="pt-BR" sz="1800" smtClean="0">
                <a:cs typeface="Arial" pitchFamily="34" charset="0"/>
              </a:rPr>
              <a:t>      </a:t>
            </a:r>
          </a:p>
          <a:p>
            <a:pPr algn="just" eaLnBrk="1" hangingPunct="1">
              <a:lnSpc>
                <a:spcPct val="105000"/>
              </a:lnSpc>
              <a:buFontTx/>
              <a:buNone/>
            </a:pPr>
            <a:r>
              <a:rPr lang="pt-BR" sz="1800" smtClean="0">
                <a:cs typeface="Arial" pitchFamily="34" charset="0"/>
              </a:rPr>
              <a:t>      Atenção especializada em </a:t>
            </a:r>
            <a:r>
              <a:rPr lang="pt-BR" sz="1800" smtClean="0">
                <a:solidFill>
                  <a:srgbClr val="C00000"/>
                </a:solidFill>
                <a:cs typeface="Arial" pitchFamily="34" charset="0"/>
              </a:rPr>
              <a:t>Serviços de Reabilitação </a:t>
            </a:r>
            <a:r>
              <a:rPr lang="pt-BR" sz="1800" smtClean="0">
                <a:cs typeface="Arial" pitchFamily="34" charset="0"/>
              </a:rPr>
              <a:t>com equipe multiprofissional e o fornecimento de recursos ópticos, órteses e próteses ortopédicas, aparelhos auditivos, implante coclear e os leitos de reabilitação.</a:t>
            </a:r>
          </a:p>
          <a:p>
            <a:pPr eaLnBrk="1" hangingPunct="1">
              <a:lnSpc>
                <a:spcPct val="105000"/>
              </a:lnSpc>
              <a:buFontTx/>
              <a:buNone/>
            </a:pPr>
            <a:endParaRPr lang="pt-BR" sz="1800" smtClean="0">
              <a:cs typeface="Arial" pitchFamily="34" charset="0"/>
            </a:endParaRPr>
          </a:p>
          <a:p>
            <a:pPr eaLnBrk="1" hangingPunct="1">
              <a:lnSpc>
                <a:spcPct val="105000"/>
              </a:lnSpc>
              <a:buFontTx/>
              <a:buNone/>
            </a:pPr>
            <a:endParaRPr lang="pt-BR" sz="1800" smtClean="0">
              <a:cs typeface="Arial" pitchFamily="34" charset="0"/>
            </a:endParaRPr>
          </a:p>
          <a:p>
            <a:pPr eaLnBrk="1" hangingPunct="1">
              <a:lnSpc>
                <a:spcPct val="105000"/>
              </a:lnSpc>
              <a:buFontTx/>
              <a:buNone/>
            </a:pPr>
            <a:r>
              <a:rPr lang="pt-BR" sz="1800" smtClean="0">
                <a:cs typeface="Arial" pitchFamily="34" charset="0"/>
              </a:rPr>
              <a:t>              Reabilitação Física (2001)  </a:t>
            </a:r>
          </a:p>
          <a:p>
            <a:pPr eaLnBrk="1" hangingPunct="1">
              <a:lnSpc>
                <a:spcPct val="105000"/>
              </a:lnSpc>
              <a:buFontTx/>
              <a:buNone/>
            </a:pPr>
            <a:r>
              <a:rPr lang="pt-BR" sz="1800" smtClean="0">
                <a:cs typeface="Arial" pitchFamily="34" charset="0"/>
              </a:rPr>
              <a:t>              Deficiência Intelectual (2002)</a:t>
            </a:r>
            <a:endParaRPr lang="pt-BR" sz="1800" smtClean="0">
              <a:solidFill>
                <a:srgbClr val="C00000"/>
              </a:solidFill>
              <a:cs typeface="Arial" pitchFamily="34" charset="0"/>
            </a:endParaRPr>
          </a:p>
          <a:p>
            <a:pPr eaLnBrk="1" hangingPunct="1">
              <a:lnSpc>
                <a:spcPct val="105000"/>
              </a:lnSpc>
              <a:buFontTx/>
              <a:buNone/>
            </a:pPr>
            <a:r>
              <a:rPr lang="pt-BR" sz="1800" smtClean="0">
                <a:cs typeface="Arial" pitchFamily="34" charset="0"/>
              </a:rPr>
              <a:t>              Saúde Auditiva (2004)</a:t>
            </a:r>
            <a:r>
              <a:rPr lang="pt-BR" sz="1800" b="1" smtClean="0">
                <a:solidFill>
                  <a:srgbClr val="C80000"/>
                </a:solidFill>
              </a:rPr>
              <a:t> </a:t>
            </a:r>
            <a:endParaRPr lang="pt-BR" sz="1800" smtClean="0">
              <a:cs typeface="Arial" pitchFamily="34" charset="0"/>
            </a:endParaRPr>
          </a:p>
          <a:p>
            <a:pPr eaLnBrk="1" hangingPunct="1">
              <a:lnSpc>
                <a:spcPct val="105000"/>
              </a:lnSpc>
              <a:buFontTx/>
              <a:buNone/>
            </a:pPr>
            <a:r>
              <a:rPr lang="pt-BR" sz="1800" smtClean="0">
                <a:cs typeface="Arial" pitchFamily="34" charset="0"/>
              </a:rPr>
              <a:t>              Reabilitação Visual (2008)</a:t>
            </a:r>
            <a:r>
              <a:rPr lang="pt-BR" sz="1800" b="1" smtClean="0">
                <a:solidFill>
                  <a:srgbClr val="C80000"/>
                </a:solidFill>
              </a:rPr>
              <a:t> </a:t>
            </a:r>
            <a:endParaRPr lang="pt-BR" sz="1800" smtClean="0">
              <a:cs typeface="Arial" pitchFamily="34" charset="0"/>
            </a:endParaRPr>
          </a:p>
          <a:p>
            <a:pPr eaLnBrk="1" hangingPunct="1">
              <a:lnSpc>
                <a:spcPct val="105000"/>
              </a:lnSpc>
              <a:buFontTx/>
              <a:buNone/>
            </a:pPr>
            <a:r>
              <a:rPr lang="pt-BR" sz="1800" smtClean="0">
                <a:cs typeface="Arial" pitchFamily="34" charset="0"/>
              </a:rPr>
              <a:t>              Reabilitação para Pessoas Ostomizadas (2009)</a:t>
            </a:r>
          </a:p>
          <a:p>
            <a:pPr eaLnBrk="1" hangingPunct="1">
              <a:lnSpc>
                <a:spcPct val="105000"/>
              </a:lnSpc>
              <a:buFontTx/>
              <a:buNone/>
            </a:pPr>
            <a:r>
              <a:rPr lang="pt-BR" sz="1800" smtClean="0">
                <a:cs typeface="Arial" pitchFamily="34" charset="0"/>
              </a:rPr>
              <a:t>              </a:t>
            </a:r>
          </a:p>
        </p:txBody>
      </p:sp>
      <p:sp>
        <p:nvSpPr>
          <p:cNvPr id="18435" name="Oval 5"/>
          <p:cNvSpPr>
            <a:spLocks noChangeArrowheads="1"/>
          </p:cNvSpPr>
          <p:nvPr/>
        </p:nvSpPr>
        <p:spPr bwMode="auto">
          <a:xfrm>
            <a:off x="1692275" y="3933825"/>
            <a:ext cx="6696075" cy="1439863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pt-BR"/>
          </a:p>
        </p:txBody>
      </p:sp>
      <p:sp>
        <p:nvSpPr>
          <p:cNvPr id="18436" name="AutoShape 7"/>
          <p:cNvSpPr>
            <a:spLocks noChangeArrowheads="1"/>
          </p:cNvSpPr>
          <p:nvPr/>
        </p:nvSpPr>
        <p:spPr bwMode="auto">
          <a:xfrm>
            <a:off x="1857375" y="4429125"/>
            <a:ext cx="431800" cy="2159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8437" name="AutoShape 7"/>
          <p:cNvSpPr>
            <a:spLocks noChangeArrowheads="1"/>
          </p:cNvSpPr>
          <p:nvPr/>
        </p:nvSpPr>
        <p:spPr bwMode="auto">
          <a:xfrm>
            <a:off x="1857375" y="4786313"/>
            <a:ext cx="431800" cy="2159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8438" name="AutoShape 7"/>
          <p:cNvSpPr>
            <a:spLocks noChangeArrowheads="1"/>
          </p:cNvSpPr>
          <p:nvPr/>
        </p:nvSpPr>
        <p:spPr bwMode="auto">
          <a:xfrm>
            <a:off x="1857375" y="5143500"/>
            <a:ext cx="431800" cy="2159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>
            <a:off x="1857375" y="5500688"/>
            <a:ext cx="431800" cy="2159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8440" name="Rectangle 4"/>
          <p:cNvSpPr>
            <a:spLocks noChangeArrowheads="1"/>
          </p:cNvSpPr>
          <p:nvPr/>
        </p:nvSpPr>
        <p:spPr bwMode="auto">
          <a:xfrm>
            <a:off x="1071563" y="1428750"/>
            <a:ext cx="77724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2000" b="0">
                <a:solidFill>
                  <a:schemeClr val="tx1"/>
                </a:solidFill>
                <a:latin typeface="Arial" pitchFamily="34" charset="0"/>
              </a:rPr>
              <a:t>Média Complexidade e Alta Complexidade  </a:t>
            </a:r>
          </a:p>
          <a:p>
            <a:pPr algn="ctr"/>
            <a:endParaRPr lang="pt-BR" sz="2000" b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pt-BR" sz="2800" dirty="0">
                <a:solidFill>
                  <a:schemeClr val="accent6"/>
                </a:solidFill>
                <a:latin typeface="+mj-lt"/>
                <a:cs typeface="Arial" charset="0"/>
              </a:rPr>
              <a:t> </a:t>
            </a:r>
            <a:r>
              <a:rPr lang="pt-BR" sz="2800" dirty="0">
                <a:solidFill>
                  <a:schemeClr val="tx1"/>
                </a:solidFill>
                <a:latin typeface="+mj-lt"/>
                <a:cs typeface="Arial" charset="0"/>
              </a:rPr>
              <a:t>Organização da Assistência </a:t>
            </a:r>
          </a:p>
        </p:txBody>
      </p:sp>
      <p:sp>
        <p:nvSpPr>
          <p:cNvPr id="18442" name="AutoShape 7"/>
          <p:cNvSpPr>
            <a:spLocks noChangeArrowheads="1"/>
          </p:cNvSpPr>
          <p:nvPr/>
        </p:nvSpPr>
        <p:spPr bwMode="auto">
          <a:xfrm>
            <a:off x="1857375" y="5786438"/>
            <a:ext cx="431800" cy="2159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pic>
        <p:nvPicPr>
          <p:cNvPr id="18443" name="Objeto 1" descr="image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91475" y="6429375"/>
            <a:ext cx="11525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ChangeArrowheads="1"/>
          </p:cNvSpPr>
          <p:nvPr/>
        </p:nvSpPr>
        <p:spPr bwMode="auto">
          <a:xfrm>
            <a:off x="642938" y="2428875"/>
            <a:ext cx="8280400" cy="2246769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BR" sz="2400" dirty="0">
                <a:solidFill>
                  <a:srgbClr val="008000"/>
                </a:solidFill>
              </a:rPr>
              <a:t>      </a:t>
            </a:r>
            <a:r>
              <a:rPr lang="pt-BR" sz="2400" dirty="0">
                <a:solidFill>
                  <a:srgbClr val="A50021"/>
                </a:solidFill>
              </a:rPr>
              <a:t>Atenção à Saúde das Pessoas com Deficiência Intelectual e Autismo no SUS </a:t>
            </a:r>
          </a:p>
          <a:p>
            <a:pPr algn="ctr"/>
            <a:endParaRPr lang="pt-BR" sz="2400" dirty="0">
              <a:solidFill>
                <a:srgbClr val="CC0000"/>
              </a:solidFill>
            </a:endParaRPr>
          </a:p>
          <a:p>
            <a:pPr algn="ctr"/>
            <a:r>
              <a:rPr lang="pt-BR" sz="2000" dirty="0">
                <a:solidFill>
                  <a:srgbClr val="006600"/>
                </a:solidFill>
              </a:rPr>
              <a:t>Portaria MS/GM 1635/02</a:t>
            </a:r>
          </a:p>
          <a:p>
            <a:pPr algn="ctr"/>
            <a:endParaRPr lang="pt-BR" sz="2400" dirty="0"/>
          </a:p>
          <a:p>
            <a:pPr algn="ctr"/>
            <a:endParaRPr lang="pt-BR" sz="2400" dirty="0"/>
          </a:p>
        </p:txBody>
      </p:sp>
      <p:sp>
        <p:nvSpPr>
          <p:cNvPr id="7" name="Retângulo 6"/>
          <p:cNvSpPr/>
          <p:nvPr/>
        </p:nvSpPr>
        <p:spPr>
          <a:xfrm>
            <a:off x="2071688" y="4357688"/>
            <a:ext cx="5786437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pt-BR" b="0" dirty="0">
                <a:solidFill>
                  <a:schemeClr val="tx1"/>
                </a:solidFill>
                <a:latin typeface="Arial" charset="0"/>
              </a:rPr>
              <a:t>www.saude.gov.br/pessoacomdeficiencia</a:t>
            </a: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5125" name="Objeto 1" descr="image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91475" y="6429375"/>
            <a:ext cx="11525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95400" y="1196975"/>
            <a:ext cx="7885113" cy="4824413"/>
          </a:xfrm>
        </p:spPr>
        <p:txBody>
          <a:bodyPr/>
          <a:lstStyle/>
          <a:p>
            <a:pPr algn="ctr">
              <a:buNone/>
            </a:pPr>
            <a:r>
              <a:rPr lang="pt-BR" sz="2000" b="1" dirty="0">
                <a:solidFill>
                  <a:schemeClr val="bg1"/>
                </a:solidFill>
              </a:rPr>
              <a:t/>
            </a:r>
            <a:br>
              <a:rPr lang="pt-BR" sz="2000" b="1" dirty="0">
                <a:solidFill>
                  <a:schemeClr val="bg1"/>
                </a:solidFill>
              </a:rPr>
            </a:br>
            <a:endParaRPr lang="pt-BR" sz="2000" b="1" dirty="0">
              <a:solidFill>
                <a:schemeClr val="bg1"/>
              </a:solidFill>
            </a:endParaRPr>
          </a:p>
        </p:txBody>
      </p:sp>
      <p:sp>
        <p:nvSpPr>
          <p:cNvPr id="218115" name="Rectangle 3"/>
          <p:cNvSpPr>
            <a:spLocks noChangeArrowheads="1"/>
          </p:cNvSpPr>
          <p:nvPr/>
        </p:nvSpPr>
        <p:spPr bwMode="auto">
          <a:xfrm>
            <a:off x="1331913" y="1268413"/>
            <a:ext cx="7416800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endParaRPr lang="pt-BR" dirty="0"/>
          </a:p>
          <a:p>
            <a:pPr algn="just"/>
            <a:r>
              <a:rPr lang="pt-BR" dirty="0">
                <a:solidFill>
                  <a:srgbClr val="A50021"/>
                </a:solidFill>
              </a:rPr>
              <a:t>Deficiência Intelectual (Decreto 5296/04) </a:t>
            </a:r>
            <a:endParaRPr lang="pt-BR" dirty="0" smtClean="0">
              <a:solidFill>
                <a:srgbClr val="A50021"/>
              </a:solidFill>
            </a:endParaRPr>
          </a:p>
          <a:p>
            <a:pPr algn="just"/>
            <a:endParaRPr lang="pt-BR" dirty="0">
              <a:solidFill>
                <a:srgbClr val="A50021"/>
              </a:solidFill>
            </a:endParaRPr>
          </a:p>
          <a:p>
            <a:pPr algn="just"/>
            <a:r>
              <a:rPr lang="pt-BR" sz="1600" b="0" dirty="0">
                <a:solidFill>
                  <a:schemeClr val="tx1"/>
                </a:solidFill>
                <a:latin typeface="+mn-lt"/>
              </a:rPr>
              <a:t>Funcionamento intelectual significativamente inferior à média, com manifestação antes dos dezoito anos e limitações associadas a duas ou mais áreas de habilidades adaptativas, tais como: comunicação; cuidado pessoal; habilidades sociais; utilização dos recursos da comunidade; saúde e segurança; habilidades acadêmicas; lazer e trabalho.</a:t>
            </a:r>
          </a:p>
          <a:p>
            <a:pPr algn="just"/>
            <a:endParaRPr lang="pt-BR" dirty="0">
              <a:solidFill>
                <a:srgbClr val="CC0000"/>
              </a:solidFill>
            </a:endParaRPr>
          </a:p>
          <a:p>
            <a:r>
              <a:rPr lang="pt-BR" dirty="0">
                <a:solidFill>
                  <a:srgbClr val="A50021"/>
                </a:solidFill>
              </a:rPr>
              <a:t>Pessoas com Deficiência (Convenção da ONU/2006</a:t>
            </a:r>
            <a:r>
              <a:rPr lang="pt-BR" dirty="0" smtClean="0">
                <a:solidFill>
                  <a:srgbClr val="A50021"/>
                </a:solidFill>
              </a:rPr>
              <a:t>)</a:t>
            </a:r>
          </a:p>
          <a:p>
            <a:endParaRPr lang="pt-BR" sz="1600" dirty="0">
              <a:solidFill>
                <a:srgbClr val="A50021"/>
              </a:solidFill>
            </a:endParaRPr>
          </a:p>
          <a:p>
            <a:pPr algn="just"/>
            <a:r>
              <a:rPr lang="pt-BR" sz="1600" b="0" dirty="0">
                <a:solidFill>
                  <a:schemeClr val="tx1"/>
                </a:solidFill>
                <a:latin typeface="+mn-lt"/>
              </a:rPr>
              <a:t>São aquelas que tem impedimentos de longo prazo de natureza física; mental; intelectual ou sensorial, os quais, em interação com diversas barreiras, podem obstruir sua participação plena e efetiva na sociedade em igualdades de  condições com as demais pessoas.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sp>
        <p:nvSpPr>
          <p:cNvPr id="2181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15888"/>
            <a:ext cx="9144000" cy="981075"/>
          </a:xfrm>
          <a:noFill/>
          <a:ln/>
        </p:spPr>
        <p:txBody>
          <a:bodyPr/>
          <a:lstStyle/>
          <a:p>
            <a:r>
              <a:rPr lang="pt-BR" sz="1600" b="1" dirty="0"/>
              <a:t>			</a:t>
            </a:r>
            <a:r>
              <a:rPr lang="pt-BR" sz="1800" b="1" dirty="0"/>
              <a:t>Política Nacional de Saúde da Pessoa com Deficiência </a:t>
            </a:r>
            <a:br>
              <a:rPr lang="pt-BR" sz="1800" b="1" dirty="0"/>
            </a:br>
            <a:r>
              <a:rPr lang="pt-BR" sz="1800" b="1" dirty="0"/>
              <a:t>				</a:t>
            </a:r>
            <a:r>
              <a:rPr lang="pt-BR" sz="1800" dirty="0"/>
              <a:t>Portaria GM nº 1060 de 05 de junho de 2002</a:t>
            </a:r>
            <a:r>
              <a:rPr lang="pt-BR" sz="1600" dirty="0"/>
              <a:t> </a:t>
            </a:r>
            <a:br>
              <a:rPr lang="pt-BR" sz="1600" dirty="0"/>
            </a:br>
            <a:endParaRPr lang="pt-BR" sz="1600" dirty="0"/>
          </a:p>
        </p:txBody>
      </p:sp>
      <p:pic>
        <p:nvPicPr>
          <p:cNvPr id="5" name="Objeto 1" descr="image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91475" y="6429375"/>
            <a:ext cx="11525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274638"/>
            <a:ext cx="8401050" cy="490537"/>
          </a:xfrm>
        </p:spPr>
        <p:txBody>
          <a:bodyPr/>
          <a:lstStyle/>
          <a:p>
            <a:pPr algn="l"/>
            <a:r>
              <a:rPr lang="pt-BR" sz="2000" b="1" dirty="0" smtClean="0"/>
              <a:t>Histórico </a:t>
            </a:r>
            <a:endParaRPr lang="pt-BR" sz="2000" b="1" dirty="0" smtClean="0">
              <a:solidFill>
                <a:srgbClr val="CC0000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268413"/>
            <a:ext cx="7632700" cy="4875231"/>
          </a:xfrm>
        </p:spPr>
        <p:txBody>
          <a:bodyPr/>
          <a:lstStyle/>
          <a:p>
            <a:pPr algn="just">
              <a:lnSpc>
                <a:spcPct val="80000"/>
              </a:lnSpc>
              <a:spcBef>
                <a:spcPct val="0"/>
              </a:spcBef>
            </a:pPr>
            <a:endParaRPr lang="pt-BR" sz="1800" dirty="0" smtClean="0">
              <a:solidFill>
                <a:srgbClr val="CC0000"/>
              </a:solidFill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  <a:buNone/>
            </a:pPr>
            <a:r>
              <a:rPr lang="pt-BR" sz="1800" b="1" dirty="0" smtClean="0">
                <a:solidFill>
                  <a:srgbClr val="CC0000"/>
                </a:solidFill>
              </a:rPr>
              <a:t>Atenção às Pessoas com Deficiência Intelectual no SUS</a:t>
            </a:r>
          </a:p>
          <a:p>
            <a:pPr algn="just">
              <a:lnSpc>
                <a:spcPct val="80000"/>
              </a:lnSpc>
              <a:spcBef>
                <a:spcPct val="0"/>
              </a:spcBef>
              <a:buNone/>
            </a:pPr>
            <a:endParaRPr lang="pt-BR" sz="1600" b="1" dirty="0" smtClean="0">
              <a:solidFill>
                <a:srgbClr val="CC0000"/>
              </a:solidFill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pt-BR" sz="1600" b="1" dirty="0" smtClean="0">
              <a:solidFill>
                <a:srgbClr val="CC0000"/>
              </a:solidFill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pt-BR" sz="1600" dirty="0" smtClean="0"/>
              <a:t>Ministério da Saúde _ Portaria MS/GM nº 1635/02 - inclui no Sistema de Informações Ambulatoriais SIA-SUS, procedimentos para o atendimento as pessoas com deficiência intelectual  e autismo. </a:t>
            </a: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pt-BR" sz="1600" dirty="0" smtClean="0"/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pt-BR" sz="1600" dirty="0" smtClean="0"/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pt-BR" sz="1600" dirty="0" smtClean="0"/>
              <a:t>Portaria permite o cadastrado de Serviço para realizar atendimento por equipe multidisciplinar e multiprofissional utilizando métodos e técnicas especificas. </a:t>
            </a:r>
          </a:p>
          <a:p>
            <a:pPr algn="just">
              <a:lnSpc>
                <a:spcPct val="80000"/>
              </a:lnSpc>
              <a:spcBef>
                <a:spcPct val="0"/>
              </a:spcBef>
              <a:buNone/>
            </a:pPr>
            <a:endParaRPr lang="pt-BR" sz="1600" dirty="0" smtClean="0"/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pt-BR" sz="1600" dirty="0" smtClean="0"/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pt-BR" sz="1600" dirty="0" smtClean="0"/>
              <a:t>O cadastro dos Serviços de “Reabilitação para Deficiência Intelectual e Autismo” é de responsabilidade das Secretarias Estaduais de Saúde/SES e Secretarias Municipais de Saúde/SMS e do Distrito Federal.</a:t>
            </a: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pt-BR" sz="1600" dirty="0" smtClean="0"/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pt-BR" sz="1600" dirty="0" smtClean="0"/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pt-BR" sz="1600" dirty="0" smtClean="0"/>
              <a:t>Aproximadamente 1.000 Serviços com produção em 2009.</a:t>
            </a:r>
          </a:p>
          <a:p>
            <a:pPr algn="just">
              <a:lnSpc>
                <a:spcPct val="80000"/>
              </a:lnSpc>
              <a:spcBef>
                <a:spcPct val="0"/>
              </a:spcBef>
              <a:buNone/>
            </a:pPr>
            <a:endParaRPr lang="pt-BR" sz="1600" dirty="0" smtClean="0"/>
          </a:p>
        </p:txBody>
      </p:sp>
      <p:pic>
        <p:nvPicPr>
          <p:cNvPr id="7172" name="Objeto 1" descr="image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91475" y="6429375"/>
            <a:ext cx="11525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75"/>
          </a:xfrm>
        </p:spPr>
        <p:txBody>
          <a:bodyPr/>
          <a:lstStyle/>
          <a:p>
            <a:r>
              <a:rPr lang="pt-BR" sz="1800" b="1" dirty="0" smtClean="0"/>
              <a:t>Histórico </a:t>
            </a:r>
            <a:endParaRPr lang="pt-BR" sz="1800" dirty="0" smtClean="0"/>
          </a:p>
        </p:txBody>
      </p:sp>
      <p:sp>
        <p:nvSpPr>
          <p:cNvPr id="8195" name="Espaço Reservado para Conteúdo 2"/>
          <p:cNvSpPr>
            <a:spLocks noGrp="1"/>
          </p:cNvSpPr>
          <p:nvPr>
            <p:ph idx="1"/>
          </p:nvPr>
        </p:nvSpPr>
        <p:spPr>
          <a:xfrm>
            <a:off x="1214438" y="1285875"/>
            <a:ext cx="7472362" cy="4643438"/>
          </a:xfrm>
        </p:spPr>
        <p:txBody>
          <a:bodyPr/>
          <a:lstStyle/>
          <a:p>
            <a:pPr algn="just">
              <a:lnSpc>
                <a:spcPct val="80000"/>
              </a:lnSpc>
              <a:spcBef>
                <a:spcPct val="0"/>
              </a:spcBef>
              <a:buNone/>
            </a:pPr>
            <a:r>
              <a:rPr lang="pt-BR" sz="1800" b="1" dirty="0" smtClean="0">
                <a:solidFill>
                  <a:srgbClr val="CC0000"/>
                </a:solidFill>
              </a:rPr>
              <a:t>Atenção às Pessoas com Deficiência Intelectual no SUS</a:t>
            </a:r>
          </a:p>
          <a:p>
            <a:pPr algn="just">
              <a:lnSpc>
                <a:spcPct val="80000"/>
              </a:lnSpc>
              <a:spcBef>
                <a:spcPct val="0"/>
              </a:spcBef>
              <a:buNone/>
            </a:pPr>
            <a:endParaRPr lang="pt-BR" sz="1800" b="1" dirty="0" smtClean="0">
              <a:solidFill>
                <a:srgbClr val="CC0000"/>
              </a:solidFill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pt-BR" sz="1600" b="1" dirty="0" smtClean="0">
              <a:solidFill>
                <a:srgbClr val="CC0000"/>
              </a:solidFill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pt-BR" sz="1600" dirty="0" smtClean="0"/>
              <a:t>Financiamento do MS por meio do Fundo de Ações Estratégicas e Compensação - FAEC - para os procedimentos. </a:t>
            </a:r>
          </a:p>
          <a:p>
            <a:pPr algn="just">
              <a:lnSpc>
                <a:spcPct val="80000"/>
              </a:lnSpc>
              <a:spcBef>
                <a:spcPct val="0"/>
              </a:spcBef>
              <a:buNone/>
            </a:pPr>
            <a:endParaRPr lang="pt-BR" sz="1400" dirty="0" smtClean="0"/>
          </a:p>
          <a:p>
            <a:pPr algn="just">
              <a:lnSpc>
                <a:spcPct val="80000"/>
              </a:lnSpc>
              <a:spcBef>
                <a:spcPct val="0"/>
              </a:spcBef>
              <a:buNone/>
            </a:pPr>
            <a:endParaRPr lang="pt-BR" sz="1400" dirty="0" smtClean="0"/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pt-BR" sz="1600" dirty="0" smtClean="0"/>
              <a:t>Portaria GM/MS 321/2007 - Unificação da Tabela: altera a descrição dos procedimentos, inclui novos e altera a forma de financiamento.</a:t>
            </a:r>
          </a:p>
          <a:p>
            <a:pPr algn="just">
              <a:lnSpc>
                <a:spcPct val="80000"/>
              </a:lnSpc>
              <a:spcBef>
                <a:spcPct val="0"/>
              </a:spcBef>
              <a:buNone/>
            </a:pPr>
            <a:endParaRPr lang="pt-BR" sz="1600" dirty="0" smtClean="0"/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pt-BR" sz="1600" dirty="0" smtClean="0"/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pt-BR" sz="1600" dirty="0" smtClean="0"/>
              <a:t>Portaria GM/MS Nº 2.867 (novembro) – transfere o valor correspondente aos procedimentos FAEC para o Teto Financeiro Anual da Assistência Ambulatorial e Hospitalar de Média e Alta Complexidade dos Estados, Distrito Federal e Municípios.</a:t>
            </a:r>
          </a:p>
        </p:txBody>
      </p:sp>
      <p:pic>
        <p:nvPicPr>
          <p:cNvPr id="4" name="Objeto 1" descr="image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91475" y="6429375"/>
            <a:ext cx="11525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357290" y="1142984"/>
            <a:ext cx="7273925" cy="5214974"/>
          </a:xfrm>
        </p:spPr>
        <p:txBody>
          <a:bodyPr/>
          <a:lstStyle/>
          <a:p>
            <a:pPr algn="just">
              <a:spcBef>
                <a:spcPct val="0"/>
              </a:spcBef>
            </a:pPr>
            <a:endParaRPr lang="pt-BR" sz="1600" dirty="0" smtClean="0"/>
          </a:p>
          <a:p>
            <a:pPr algn="just">
              <a:spcBef>
                <a:spcPct val="0"/>
              </a:spcBef>
            </a:pPr>
            <a:r>
              <a:rPr lang="pt-BR" sz="1600" dirty="0" smtClean="0"/>
              <a:t>Portaria 1635/02 – cria procedimentos mas não trabalha normas específicas para credenciamento dos Serviços: estrutura física, equipamentos, recursos humanos, parâmetros de atendimento, perfil do usuário, protocolos clínicos, entre outros.</a:t>
            </a:r>
          </a:p>
          <a:p>
            <a:pPr algn="just">
              <a:spcBef>
                <a:spcPct val="0"/>
              </a:spcBef>
            </a:pPr>
            <a:endParaRPr lang="pt-BR" sz="1600" dirty="0" smtClean="0"/>
          </a:p>
          <a:p>
            <a:pPr algn="just">
              <a:spcBef>
                <a:spcPct val="0"/>
              </a:spcBef>
            </a:pPr>
            <a:r>
              <a:rPr lang="pt-BR" sz="1600" dirty="0" smtClean="0"/>
              <a:t>Secretarias de Saúde de MG, PR, RS , SC e ES estabeleceram normas complementares.</a:t>
            </a:r>
          </a:p>
          <a:p>
            <a:pPr algn="just">
              <a:spcBef>
                <a:spcPct val="0"/>
              </a:spcBef>
            </a:pPr>
            <a:endParaRPr lang="pt-BR" sz="1600" dirty="0" smtClean="0"/>
          </a:p>
          <a:p>
            <a:pPr algn="just">
              <a:spcBef>
                <a:spcPct val="0"/>
              </a:spcBef>
            </a:pPr>
            <a:r>
              <a:rPr lang="pt-BR" sz="1600" dirty="0" smtClean="0"/>
              <a:t>Responsabilidade da Política de Saúde Mental pela organização e financiamento do atendimento aos autistas (GT Autismo – 2008). </a:t>
            </a:r>
          </a:p>
          <a:p>
            <a:pPr algn="just">
              <a:spcBef>
                <a:spcPct val="0"/>
              </a:spcBef>
              <a:buNone/>
            </a:pPr>
            <a:endParaRPr lang="pt-BR" sz="1600" dirty="0" smtClean="0"/>
          </a:p>
          <a:p>
            <a:pPr algn="just">
              <a:spcBef>
                <a:spcPct val="0"/>
              </a:spcBef>
            </a:pPr>
            <a:r>
              <a:rPr lang="pt-BR" sz="1600" dirty="0" smtClean="0"/>
              <a:t>Enfrentar desigualdades regionais – produção maior no estados das regiões Sul e Sudeste em comparação com outras regiões do pais. Necessidade de construção de parâmetros nacionais.  </a:t>
            </a:r>
          </a:p>
          <a:p>
            <a:pPr algn="just">
              <a:spcBef>
                <a:spcPct val="0"/>
              </a:spcBef>
              <a:buNone/>
            </a:pPr>
            <a:endParaRPr lang="pt-BR" sz="1600" dirty="0" smtClean="0"/>
          </a:p>
          <a:p>
            <a:pPr algn="just">
              <a:spcBef>
                <a:spcPct val="0"/>
              </a:spcBef>
            </a:pPr>
            <a:r>
              <a:rPr lang="pt-BR" sz="1600" dirty="0" smtClean="0"/>
              <a:t>Definição sobre limites da reabilitação na Saúde / Educação / Assistência Social </a:t>
            </a:r>
          </a:p>
          <a:p>
            <a:pPr>
              <a:lnSpc>
                <a:spcPct val="80000"/>
              </a:lnSpc>
              <a:buClr>
                <a:schemeClr val="bg1"/>
              </a:buClr>
              <a:buFontTx/>
              <a:buNone/>
            </a:pPr>
            <a:endParaRPr lang="pt-BR" sz="1200" dirty="0" smtClean="0"/>
          </a:p>
          <a:p>
            <a:pPr>
              <a:lnSpc>
                <a:spcPct val="80000"/>
              </a:lnSpc>
              <a:buClr>
                <a:schemeClr val="bg1"/>
              </a:buClr>
            </a:pPr>
            <a:endParaRPr lang="pt-BR" sz="1200" dirty="0" smtClean="0"/>
          </a:p>
          <a:p>
            <a:pPr>
              <a:lnSpc>
                <a:spcPct val="80000"/>
              </a:lnSpc>
              <a:buClr>
                <a:schemeClr val="bg1"/>
              </a:buClr>
            </a:pPr>
            <a:endParaRPr lang="pt-BR" sz="120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xfrm>
            <a:off x="1000125" y="214313"/>
            <a:ext cx="7885113" cy="500062"/>
          </a:xfrm>
        </p:spPr>
        <p:txBody>
          <a:bodyPr/>
          <a:lstStyle/>
          <a:p>
            <a:pPr algn="l"/>
            <a:r>
              <a:rPr lang="pt-BR" sz="2000" b="1" dirty="0" smtClean="0">
                <a:solidFill>
                  <a:srgbClr val="CC0000"/>
                </a:solidFill>
                <a:latin typeface="Tahoma" pitchFamily="34" charset="0"/>
              </a:rPr>
              <a:t/>
            </a:r>
            <a:br>
              <a:rPr lang="pt-BR" sz="2000" b="1" dirty="0" smtClean="0">
                <a:solidFill>
                  <a:srgbClr val="CC0000"/>
                </a:solidFill>
                <a:latin typeface="Tahoma" pitchFamily="34" charset="0"/>
              </a:rPr>
            </a:br>
            <a:r>
              <a:rPr lang="pt-BR" sz="1800" b="1" dirty="0" smtClean="0"/>
              <a:t>Proposta de Reformulação</a:t>
            </a:r>
          </a:p>
        </p:txBody>
      </p:sp>
      <p:pic>
        <p:nvPicPr>
          <p:cNvPr id="9220" name="Objeto 1" descr="image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91475" y="6429375"/>
            <a:ext cx="11525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ChangeArrowheads="1"/>
          </p:cNvSpPr>
          <p:nvPr/>
        </p:nvSpPr>
        <p:spPr bwMode="auto">
          <a:xfrm>
            <a:off x="1331913" y="1268413"/>
            <a:ext cx="74168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pt-BR"/>
          </a:p>
          <a:p>
            <a:pPr algn="just"/>
            <a:endParaRPr lang="pt-BR"/>
          </a:p>
          <a:p>
            <a:pPr algn="just"/>
            <a:endParaRPr lang="pt-BR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763713" y="3573463"/>
            <a:ext cx="6156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pt-BR" sz="2400" dirty="0">
                <a:solidFill>
                  <a:srgbClr val="FFFF00"/>
                </a:solidFill>
                <a:latin typeface="Verdana" pitchFamily="34" charset="0"/>
                <a:cs typeface="Arial" charset="0"/>
              </a:rPr>
              <a:t>SUS</a:t>
            </a:r>
            <a:r>
              <a:rPr lang="pt-BR" sz="2400" dirty="0">
                <a:solidFill>
                  <a:schemeClr val="accent6">
                    <a:lumMod val="50000"/>
                  </a:schemeClr>
                </a:solidFill>
                <a:latin typeface="Verdana" pitchFamily="34" charset="0"/>
                <a:cs typeface="Arial" charset="0"/>
              </a:rPr>
              <a:t> - </a:t>
            </a:r>
            <a:r>
              <a:rPr lang="pt-BR" sz="2400" u="sng" dirty="0">
                <a:solidFill>
                  <a:schemeClr val="accent6">
                    <a:lumMod val="50000"/>
                  </a:schemeClr>
                </a:solidFill>
                <a:latin typeface="Verdana" pitchFamily="34" charset="0"/>
                <a:cs typeface="Arial" charset="0"/>
              </a:rPr>
              <a:t>SISTEMA ÚNICO DE SAÚDE</a:t>
            </a:r>
          </a:p>
        </p:txBody>
      </p:sp>
      <p:pic>
        <p:nvPicPr>
          <p:cNvPr id="6148" name="Objeto 1" descr="image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91475" y="6429375"/>
            <a:ext cx="11525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9" name="Text Box 5"/>
          <p:cNvSpPr txBox="1">
            <a:spLocks noChangeArrowheads="1"/>
          </p:cNvSpPr>
          <p:nvPr/>
        </p:nvSpPr>
        <p:spPr bwMode="auto">
          <a:xfrm>
            <a:off x="1116013" y="1916113"/>
            <a:ext cx="6681787" cy="329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10000"/>
              </a:lnSpc>
              <a:defRPr/>
            </a:pPr>
            <a:r>
              <a:rPr kumimoji="0" lang="pt-BR" dirty="0">
                <a:solidFill>
                  <a:schemeClr val="tx1"/>
                </a:solidFill>
                <a:latin typeface="Arial" charset="0"/>
              </a:rPr>
              <a:t/>
            </a:r>
            <a:br>
              <a:rPr kumimoji="0" lang="pt-BR" dirty="0">
                <a:solidFill>
                  <a:schemeClr val="tx1"/>
                </a:solidFill>
                <a:latin typeface="Arial" charset="0"/>
              </a:rPr>
            </a:br>
            <a:r>
              <a:rPr kumimoji="0" lang="pt-BR" dirty="0">
                <a:solidFill>
                  <a:schemeClr val="tx1"/>
                </a:solidFill>
                <a:latin typeface="Arial" charset="0"/>
              </a:rPr>
              <a:t>Área Técnica </a:t>
            </a:r>
            <a:r>
              <a:rPr kumimoji="0" lang="pt-BR" sz="2000" dirty="0">
                <a:solidFill>
                  <a:schemeClr val="tx1"/>
                </a:solidFill>
                <a:latin typeface="Arial" charset="0"/>
              </a:rPr>
              <a:t>Saúde da Pessoa com Deficiência</a:t>
            </a:r>
            <a:r>
              <a:rPr kumimoji="0" lang="pt-BR" sz="2000" b="0" dirty="0">
                <a:solidFill>
                  <a:schemeClr val="tx1"/>
                </a:solidFill>
                <a:latin typeface="Arial" charset="0"/>
              </a:rPr>
              <a:t> </a:t>
            </a:r>
            <a:br>
              <a:rPr kumimoji="0" lang="pt-BR" sz="2000" b="0" dirty="0">
                <a:solidFill>
                  <a:schemeClr val="tx1"/>
                </a:solidFill>
                <a:latin typeface="Arial" charset="0"/>
              </a:rPr>
            </a:br>
            <a:r>
              <a:rPr kumimoji="0" lang="pt-BR" b="0" dirty="0">
                <a:solidFill>
                  <a:schemeClr val="tx1"/>
                </a:solidFill>
                <a:latin typeface="Arial" charset="0"/>
              </a:rPr>
              <a:t/>
            </a:r>
            <a:br>
              <a:rPr kumimoji="0" lang="pt-BR" b="0" dirty="0">
                <a:solidFill>
                  <a:schemeClr val="tx1"/>
                </a:solidFill>
                <a:latin typeface="Arial" charset="0"/>
              </a:rPr>
            </a:br>
            <a:r>
              <a:rPr kumimoji="0" lang="pt-BR" dirty="0">
                <a:solidFill>
                  <a:schemeClr val="tx1"/>
                </a:solidFill>
                <a:latin typeface="Arial" charset="0"/>
              </a:rPr>
              <a:t>Ministério da Saúde</a:t>
            </a:r>
            <a:br>
              <a:rPr kumimoji="0" lang="pt-BR" dirty="0">
                <a:solidFill>
                  <a:schemeClr val="tx1"/>
                </a:solidFill>
                <a:latin typeface="Arial" charset="0"/>
              </a:rPr>
            </a:br>
            <a:r>
              <a:rPr kumimoji="0" lang="pt-BR" b="0" dirty="0">
                <a:solidFill>
                  <a:schemeClr val="tx1"/>
                </a:solidFill>
                <a:latin typeface="Arial" charset="0"/>
              </a:rPr>
              <a:t>SAF Sul Trecho 02 lote 05/06 Bloco F </a:t>
            </a:r>
          </a:p>
          <a:p>
            <a:pPr marL="342900" indent="-342900">
              <a:lnSpc>
                <a:spcPct val="110000"/>
              </a:lnSpc>
              <a:defRPr/>
            </a:pPr>
            <a:r>
              <a:rPr kumimoji="0" lang="pt-BR" b="0" dirty="0">
                <a:solidFill>
                  <a:schemeClr val="tx1"/>
                </a:solidFill>
                <a:latin typeface="Arial" charset="0"/>
              </a:rPr>
              <a:t>	Edifício Premium Torre II sala 11</a:t>
            </a:r>
            <a:br>
              <a:rPr kumimoji="0" lang="pt-BR" b="0" dirty="0">
                <a:solidFill>
                  <a:schemeClr val="tx1"/>
                </a:solidFill>
                <a:latin typeface="Arial" charset="0"/>
              </a:rPr>
            </a:br>
            <a:r>
              <a:rPr kumimoji="0" lang="pt-BR" b="0" dirty="0">
                <a:solidFill>
                  <a:schemeClr val="tx1"/>
                </a:solidFill>
                <a:latin typeface="Arial" charset="0"/>
              </a:rPr>
              <a:t/>
            </a:r>
            <a:br>
              <a:rPr kumimoji="0" lang="pt-BR" b="0" dirty="0">
                <a:solidFill>
                  <a:schemeClr val="tx1"/>
                </a:solidFill>
                <a:latin typeface="Arial" charset="0"/>
              </a:rPr>
            </a:br>
            <a:r>
              <a:rPr kumimoji="0" lang="pt-BR" b="0" dirty="0" err="1">
                <a:solidFill>
                  <a:schemeClr val="tx1"/>
                </a:solidFill>
                <a:latin typeface="Arial" charset="0"/>
              </a:rPr>
              <a:t>Tel</a:t>
            </a:r>
            <a:r>
              <a:rPr kumimoji="0" lang="pt-BR" b="0" dirty="0">
                <a:solidFill>
                  <a:schemeClr val="tx1"/>
                </a:solidFill>
                <a:latin typeface="Arial" charset="0"/>
              </a:rPr>
              <a:t>: (0XX61) 3306 8121 / 3306 8119/ 3306  8113</a:t>
            </a:r>
            <a:br>
              <a:rPr kumimoji="0" lang="pt-BR" b="0" dirty="0">
                <a:solidFill>
                  <a:schemeClr val="tx1"/>
                </a:solidFill>
                <a:latin typeface="Arial" charset="0"/>
              </a:rPr>
            </a:br>
            <a:r>
              <a:rPr kumimoji="0" lang="pt-BR" b="0" dirty="0">
                <a:solidFill>
                  <a:schemeClr val="tx1"/>
                </a:solidFill>
                <a:latin typeface="Arial" charset="0"/>
              </a:rPr>
              <a:t>e-mail: </a:t>
            </a:r>
            <a:r>
              <a:rPr kumimoji="0" lang="pt-BR" b="0" dirty="0">
                <a:solidFill>
                  <a:srgbClr val="006600"/>
                </a:solidFill>
                <a:latin typeface="Arial" charset="0"/>
                <a:hlinkClick r:id="rId2"/>
              </a:rPr>
              <a:t>pessoacomdeficiencia@saude.gov.br</a:t>
            </a:r>
            <a:r>
              <a:rPr kumimoji="0" lang="pt-BR" b="0" dirty="0">
                <a:solidFill>
                  <a:schemeClr val="tx1"/>
                </a:solidFill>
                <a:latin typeface="Arial" charset="0"/>
              </a:rPr>
              <a:t/>
            </a:r>
            <a:br>
              <a:rPr kumimoji="0" lang="pt-BR" b="0" dirty="0">
                <a:solidFill>
                  <a:schemeClr val="tx1"/>
                </a:solidFill>
                <a:latin typeface="Arial" charset="0"/>
              </a:rPr>
            </a:br>
            <a:r>
              <a:rPr kumimoji="0" lang="pt-BR" b="0" dirty="0">
                <a:solidFill>
                  <a:schemeClr val="tx1"/>
                </a:solidFill>
                <a:latin typeface="Arial" charset="0"/>
              </a:rPr>
              <a:t>site: </a:t>
            </a:r>
            <a:r>
              <a:rPr kumimoji="0" lang="pt-BR" b="0" dirty="0">
                <a:solidFill>
                  <a:schemeClr val="accent6"/>
                </a:solidFill>
                <a:latin typeface="Arial" charset="0"/>
              </a:rPr>
              <a:t>www.saude.gov.br/pessoacomdeficiencia</a:t>
            </a:r>
          </a:p>
        </p:txBody>
      </p:sp>
      <p:pic>
        <p:nvPicPr>
          <p:cNvPr id="13315" name="Objeto 1" descr="image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91475" y="6429375"/>
            <a:ext cx="11525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359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9429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9" name="Text Box 5"/>
          <p:cNvSpPr txBox="1">
            <a:spLocks noChangeArrowheads="1"/>
          </p:cNvSpPr>
          <p:nvPr/>
        </p:nvSpPr>
        <p:spPr bwMode="auto">
          <a:xfrm>
            <a:off x="1116013" y="1916113"/>
            <a:ext cx="6681787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10000"/>
              </a:lnSpc>
              <a:defRPr/>
            </a:pPr>
            <a:r>
              <a:rPr kumimoji="0" lang="pt-BR" dirty="0">
                <a:solidFill>
                  <a:schemeClr val="tx1"/>
                </a:solidFill>
                <a:latin typeface="Arial" charset="0"/>
              </a:rPr>
              <a:t/>
            </a:r>
            <a:br>
              <a:rPr kumimoji="0" lang="pt-BR" dirty="0">
                <a:solidFill>
                  <a:schemeClr val="tx1"/>
                </a:solidFill>
                <a:latin typeface="Arial" charset="0"/>
              </a:rPr>
            </a:br>
            <a:endParaRPr kumimoji="0" lang="pt-BR" sz="2400" b="0" dirty="0">
              <a:solidFill>
                <a:schemeClr val="accent6"/>
              </a:solidFill>
              <a:latin typeface="Arial" charset="0"/>
            </a:endParaRPr>
          </a:p>
        </p:txBody>
      </p:sp>
      <p:pic>
        <p:nvPicPr>
          <p:cNvPr id="14339" name="Objeto 1" descr="image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91475" y="6429375"/>
            <a:ext cx="11525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tângulo 3"/>
          <p:cNvSpPr/>
          <p:nvPr/>
        </p:nvSpPr>
        <p:spPr>
          <a:xfrm>
            <a:off x="1344032" y="2967335"/>
            <a:ext cx="6427786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kumimoji="0" lang="pt-BR" sz="44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		MUITO OBRIGADA!</a:t>
            </a:r>
            <a:endParaRPr lang="pt-BR" sz="44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359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9429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5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/>
          <a:lstStyle/>
          <a:p>
            <a:r>
              <a:rPr lang="pt-BR" sz="2800" b="1" smtClean="0"/>
              <a:t>Sistema de Saúde Brasileiro</a:t>
            </a:r>
          </a:p>
        </p:txBody>
      </p:sp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1071563" y="1071563"/>
            <a:ext cx="7786687" cy="494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000" b="0" dirty="0">
                <a:solidFill>
                  <a:schemeClr val="accent4"/>
                </a:solidFill>
                <a:cs typeface="Arial" charset="0"/>
              </a:rPr>
              <a:t> </a:t>
            </a:r>
          </a:p>
          <a:p>
            <a:pPr algn="ctr">
              <a:defRPr/>
            </a:pPr>
            <a:r>
              <a:rPr lang="pt-BR" sz="2000" b="0" dirty="0">
                <a:solidFill>
                  <a:schemeClr val="accent4"/>
                </a:solidFill>
                <a:cs typeface="Arial" charset="0"/>
              </a:rPr>
              <a:t>É um dos maiores sistemas públicos de saúde do mundo, se propondo a garantir atenção integral e gratuita para a totalidade da população. </a:t>
            </a:r>
          </a:p>
          <a:p>
            <a:pPr>
              <a:spcAft>
                <a:spcPct val="50000"/>
              </a:spcAft>
              <a:buClr>
                <a:srgbClr val="FF3300"/>
              </a:buClr>
              <a:buSzPct val="120000"/>
              <a:buFont typeface="Wingdings" pitchFamily="2" charset="2"/>
              <a:buNone/>
              <a:defRPr/>
            </a:pPr>
            <a:endParaRPr lang="pt-BR" b="0" dirty="0">
              <a:solidFill>
                <a:schemeClr val="accent4"/>
              </a:solidFill>
              <a:cs typeface="Arial" charset="0"/>
            </a:endParaRPr>
          </a:p>
          <a:p>
            <a:pPr lvl="1">
              <a:spcAft>
                <a:spcPct val="50000"/>
              </a:spcAft>
              <a:buClr>
                <a:srgbClr val="FF3300"/>
              </a:buClr>
              <a:buSzPct val="120000"/>
              <a:buFont typeface="Wingdings" pitchFamily="2" charset="2"/>
              <a:buNone/>
              <a:defRPr/>
            </a:pPr>
            <a:endParaRPr lang="pt-BR" sz="2000" b="0" dirty="0">
              <a:solidFill>
                <a:schemeClr val="accent4"/>
              </a:solidFill>
              <a:cs typeface="Arial" charset="0"/>
            </a:endParaRPr>
          </a:p>
          <a:p>
            <a:pPr lvl="1">
              <a:spcAft>
                <a:spcPct val="50000"/>
              </a:spcAft>
              <a:buClr>
                <a:srgbClr val="FF3300"/>
              </a:buClr>
              <a:buSzPct val="120000"/>
              <a:buFont typeface="Wingdings" pitchFamily="2" charset="2"/>
              <a:buNone/>
              <a:defRPr/>
            </a:pPr>
            <a:r>
              <a:rPr lang="pt-BR" sz="2000" b="0" dirty="0">
                <a:solidFill>
                  <a:schemeClr val="accent4"/>
                </a:solidFill>
                <a:cs typeface="Arial" charset="0"/>
              </a:rPr>
              <a:t>                                                 </a:t>
            </a:r>
          </a:p>
          <a:p>
            <a:pPr lvl="1">
              <a:spcAft>
                <a:spcPct val="50000"/>
              </a:spcAft>
              <a:buClr>
                <a:srgbClr val="FF3300"/>
              </a:buClr>
              <a:buSzPct val="120000"/>
              <a:buFont typeface="Wingdings" pitchFamily="2" charset="2"/>
              <a:buNone/>
              <a:defRPr/>
            </a:pPr>
            <a:endParaRPr lang="pt-BR" sz="2000" b="0" dirty="0">
              <a:solidFill>
                <a:schemeClr val="accent4"/>
              </a:solidFill>
              <a:cs typeface="Arial" charset="0"/>
            </a:endParaRPr>
          </a:p>
          <a:p>
            <a:pPr lvl="1">
              <a:spcAft>
                <a:spcPct val="50000"/>
              </a:spcAft>
              <a:buClr>
                <a:srgbClr val="FF3300"/>
              </a:buClr>
              <a:buSzPct val="120000"/>
              <a:buFont typeface="Wingdings" pitchFamily="2" charset="2"/>
              <a:buNone/>
              <a:defRPr/>
            </a:pPr>
            <a:endParaRPr lang="pt-BR" sz="2000" b="0" dirty="0">
              <a:solidFill>
                <a:schemeClr val="accent4"/>
              </a:solidFill>
              <a:cs typeface="Arial" charset="0"/>
            </a:endParaRPr>
          </a:p>
          <a:p>
            <a:pPr lvl="1">
              <a:spcAft>
                <a:spcPct val="50000"/>
              </a:spcAft>
              <a:buClr>
                <a:srgbClr val="FF3300"/>
              </a:buClr>
              <a:buSzPct val="120000"/>
              <a:buFont typeface="Wingdings" pitchFamily="2" charset="2"/>
              <a:buNone/>
              <a:defRPr/>
            </a:pPr>
            <a:endParaRPr lang="pt-BR" sz="2000" b="0" dirty="0">
              <a:solidFill>
                <a:schemeClr val="accent4"/>
              </a:solidFill>
              <a:cs typeface="Arial" charset="0"/>
            </a:endParaRPr>
          </a:p>
          <a:p>
            <a:pPr algn="ctr">
              <a:spcAft>
                <a:spcPct val="50000"/>
              </a:spcAft>
              <a:buClr>
                <a:srgbClr val="FF3300"/>
              </a:buClr>
              <a:buSzPct val="120000"/>
              <a:buFont typeface="Wingdings" pitchFamily="2" charset="2"/>
              <a:buNone/>
              <a:defRPr/>
            </a:pPr>
            <a:endParaRPr lang="pt-BR" sz="2000" b="0" dirty="0">
              <a:solidFill>
                <a:schemeClr val="accent4"/>
              </a:solidFill>
              <a:cs typeface="Arial" charset="0"/>
            </a:endParaRPr>
          </a:p>
          <a:p>
            <a:pPr algn="just">
              <a:lnSpc>
                <a:spcPct val="120000"/>
              </a:lnSpc>
              <a:spcBef>
                <a:spcPct val="20000"/>
              </a:spcBef>
              <a:buClr>
                <a:srgbClr val="FF3300"/>
              </a:buClr>
              <a:buSzPct val="120000"/>
              <a:buFont typeface="Wingdings" pitchFamily="2" charset="2"/>
              <a:buNone/>
              <a:defRPr/>
            </a:pPr>
            <a:r>
              <a:rPr lang="pt-BR" sz="2000" b="0" dirty="0">
                <a:solidFill>
                  <a:schemeClr val="accent4"/>
                </a:solidFill>
                <a:cs typeface="Arial" charset="0"/>
              </a:rPr>
              <a:t>   </a:t>
            </a:r>
          </a:p>
        </p:txBody>
      </p:sp>
      <p:sp>
        <p:nvSpPr>
          <p:cNvPr id="10244" name="Retângulo 6"/>
          <p:cNvSpPr>
            <a:spLocks noChangeArrowheads="1"/>
          </p:cNvSpPr>
          <p:nvPr/>
        </p:nvSpPr>
        <p:spPr bwMode="auto">
          <a:xfrm>
            <a:off x="4786313" y="2928938"/>
            <a:ext cx="4357687" cy="486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defTabSz="909638">
              <a:spcAft>
                <a:spcPct val="50000"/>
              </a:spcAft>
              <a:buClr>
                <a:srgbClr val="FF3300"/>
              </a:buClr>
              <a:buSzPct val="120000"/>
              <a:defRPr/>
            </a:pPr>
            <a:r>
              <a:rPr lang="pt-BR" sz="2000" b="0" dirty="0">
                <a:solidFill>
                  <a:schemeClr val="accent4"/>
                </a:solidFill>
                <a:cs typeface="Arial" charset="0"/>
              </a:rPr>
              <a:t>Extensão: 8,5 milhões </a:t>
            </a:r>
            <a:r>
              <a:rPr lang="pt-BR" sz="2000" b="0" dirty="0" err="1">
                <a:solidFill>
                  <a:schemeClr val="accent4"/>
                </a:solidFill>
                <a:cs typeface="Arial" charset="0"/>
              </a:rPr>
              <a:t>km²</a:t>
            </a:r>
            <a:endParaRPr lang="pt-BR" sz="2000" b="0" dirty="0">
              <a:solidFill>
                <a:schemeClr val="accent4"/>
              </a:solidFill>
              <a:cs typeface="Arial" charset="0"/>
            </a:endParaRPr>
          </a:p>
          <a:p>
            <a:pPr lvl="1" defTabSz="909638">
              <a:spcAft>
                <a:spcPct val="50000"/>
              </a:spcAft>
              <a:buClr>
                <a:srgbClr val="FF3300"/>
              </a:buClr>
              <a:buSzPct val="120000"/>
              <a:defRPr/>
            </a:pPr>
            <a:endParaRPr lang="pt-BR" sz="2000" b="0" dirty="0">
              <a:solidFill>
                <a:schemeClr val="accent4"/>
              </a:solidFill>
              <a:cs typeface="Arial" charset="0"/>
            </a:endParaRPr>
          </a:p>
          <a:p>
            <a:pPr lvl="1" defTabSz="909638">
              <a:spcAft>
                <a:spcPct val="50000"/>
              </a:spcAft>
              <a:buClr>
                <a:srgbClr val="FF3300"/>
              </a:buClr>
              <a:buSzPct val="120000"/>
              <a:defRPr/>
            </a:pPr>
            <a:r>
              <a:rPr lang="pt-BR" sz="2000" b="0" dirty="0">
                <a:solidFill>
                  <a:schemeClr val="accent4"/>
                </a:solidFill>
                <a:cs typeface="Arial" charset="0"/>
              </a:rPr>
              <a:t> População: 191.163.132 </a:t>
            </a:r>
          </a:p>
          <a:p>
            <a:pPr lvl="1" defTabSz="909638">
              <a:spcAft>
                <a:spcPct val="50000"/>
              </a:spcAft>
              <a:buClr>
                <a:srgbClr val="FF3300"/>
              </a:buClr>
              <a:buSzPct val="120000"/>
              <a:defRPr/>
            </a:pPr>
            <a:r>
              <a:rPr lang="pt-BR" sz="2000" b="0" dirty="0">
                <a:solidFill>
                  <a:schemeClr val="accent4"/>
                </a:solidFill>
                <a:cs typeface="Arial" charset="0"/>
              </a:rPr>
              <a:t> 25% têm plano  de saúde ou compram serviços. </a:t>
            </a:r>
          </a:p>
          <a:p>
            <a:pPr lvl="1" defTabSz="909638">
              <a:spcAft>
                <a:spcPct val="50000"/>
              </a:spcAft>
              <a:buClr>
                <a:srgbClr val="FF3300"/>
              </a:buClr>
              <a:buSzPct val="120000"/>
              <a:defRPr/>
            </a:pPr>
            <a:r>
              <a:rPr lang="pt-BR" sz="2000" b="0" dirty="0">
                <a:solidFill>
                  <a:srgbClr val="FFFF00"/>
                </a:solidFill>
                <a:cs typeface="Arial" charset="0"/>
              </a:rPr>
              <a:t>75% são SUS dependentes. </a:t>
            </a:r>
            <a:endParaRPr lang="pt-BR" sz="2800" b="0" dirty="0">
              <a:solidFill>
                <a:srgbClr val="FFFF00"/>
              </a:solidFill>
              <a:cs typeface="Arial" charset="0"/>
            </a:endParaRPr>
          </a:p>
          <a:p>
            <a:pPr lvl="1" defTabSz="909638">
              <a:spcAft>
                <a:spcPct val="50000"/>
              </a:spcAft>
              <a:buClr>
                <a:srgbClr val="FF3300"/>
              </a:buClr>
              <a:buSzPct val="120000"/>
              <a:buFont typeface="Wingdings" pitchFamily="2" charset="2"/>
              <a:buNone/>
              <a:defRPr/>
            </a:pPr>
            <a:r>
              <a:rPr lang="pt-BR" sz="2000" b="0" dirty="0">
                <a:solidFill>
                  <a:schemeClr val="accent4"/>
                </a:solidFill>
                <a:cs typeface="Arial" charset="0"/>
              </a:rPr>
              <a:t> </a:t>
            </a:r>
          </a:p>
          <a:p>
            <a:pPr lvl="1" defTabSz="909638">
              <a:spcAft>
                <a:spcPct val="50000"/>
              </a:spcAft>
              <a:buClr>
                <a:srgbClr val="FF3300"/>
              </a:buClr>
              <a:buSzPct val="120000"/>
              <a:defRPr/>
            </a:pPr>
            <a:r>
              <a:rPr lang="pt-BR" sz="2000" b="0" dirty="0">
                <a:solidFill>
                  <a:schemeClr val="accent4"/>
                </a:solidFill>
                <a:cs typeface="Arial" charset="0"/>
              </a:rPr>
              <a:t> </a:t>
            </a:r>
          </a:p>
          <a:p>
            <a:pPr lvl="1" defTabSz="909638">
              <a:spcAft>
                <a:spcPct val="50000"/>
              </a:spcAft>
              <a:buClr>
                <a:srgbClr val="FF3300"/>
              </a:buClr>
              <a:buSzPct val="120000"/>
              <a:defRPr/>
            </a:pPr>
            <a:endParaRPr lang="pt-BR" sz="2000" b="0" dirty="0">
              <a:solidFill>
                <a:schemeClr val="accent4"/>
              </a:solidFill>
              <a:cs typeface="Arial" charset="0"/>
            </a:endParaRPr>
          </a:p>
          <a:p>
            <a:pPr lvl="1" defTabSz="909638">
              <a:spcAft>
                <a:spcPct val="50000"/>
              </a:spcAft>
              <a:buClr>
                <a:srgbClr val="FF3300"/>
              </a:buClr>
              <a:buSzPct val="120000"/>
              <a:defRPr/>
            </a:pPr>
            <a:endParaRPr lang="pt-BR" sz="2000" b="0" dirty="0">
              <a:solidFill>
                <a:schemeClr val="accent4"/>
              </a:solidFill>
              <a:cs typeface="Arial" charset="0"/>
            </a:endParaRPr>
          </a:p>
          <a:p>
            <a:pPr lvl="1" defTabSz="909638">
              <a:spcAft>
                <a:spcPct val="50000"/>
              </a:spcAft>
              <a:buClr>
                <a:srgbClr val="FF3300"/>
              </a:buClr>
              <a:buSzPct val="120000"/>
              <a:defRPr/>
            </a:pPr>
            <a:endParaRPr lang="pt-BR" sz="2000" b="0" dirty="0">
              <a:solidFill>
                <a:schemeClr val="accent4"/>
              </a:solidFill>
              <a:cs typeface="Arial" charset="0"/>
            </a:endParaRPr>
          </a:p>
        </p:txBody>
      </p:sp>
      <p:pic>
        <p:nvPicPr>
          <p:cNvPr id="717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38" y="2489200"/>
            <a:ext cx="3810000" cy="360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Objeto 1" descr="image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91475" y="6429375"/>
            <a:ext cx="11525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5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714375"/>
          </a:xfrm>
        </p:spPr>
        <p:txBody>
          <a:bodyPr/>
          <a:lstStyle/>
          <a:p>
            <a:r>
              <a:rPr lang="pt-BR" sz="2800" b="1" smtClean="0">
                <a:solidFill>
                  <a:schemeClr val="tx1"/>
                </a:solidFill>
              </a:rPr>
              <a:t>Sistema de Saúde Brasileiro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331913" y="1268413"/>
            <a:ext cx="74168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pt-BR"/>
          </a:p>
          <a:p>
            <a:pPr algn="just"/>
            <a:endParaRPr lang="pt-BR"/>
          </a:p>
          <a:p>
            <a:pPr algn="just"/>
            <a:endParaRPr lang="pt-BR"/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1214438" y="1000125"/>
            <a:ext cx="7929562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09638">
              <a:spcAft>
                <a:spcPct val="50000"/>
              </a:spcAft>
              <a:buClr>
                <a:srgbClr val="FF3300"/>
              </a:buClr>
              <a:buSzPct val="120000"/>
              <a:buFont typeface="Wingdings" pitchFamily="2" charset="2"/>
              <a:buNone/>
            </a:pPr>
            <a:endParaRPr lang="pt-BR" sz="2000">
              <a:solidFill>
                <a:srgbClr val="FFFFCC"/>
              </a:solidFill>
            </a:endParaRPr>
          </a:p>
          <a:p>
            <a:pPr algn="just" defTabSz="909638">
              <a:lnSpc>
                <a:spcPct val="120000"/>
              </a:lnSpc>
              <a:spcBef>
                <a:spcPct val="20000"/>
              </a:spcBef>
              <a:buClr>
                <a:srgbClr val="FF3300"/>
              </a:buClr>
              <a:buSzPct val="120000"/>
              <a:buFont typeface="Wingdings" pitchFamily="2" charset="2"/>
              <a:buNone/>
            </a:pPr>
            <a:r>
              <a:rPr lang="pt-BR" sz="2000"/>
              <a:t>   </a:t>
            </a:r>
            <a:r>
              <a:rPr lang="pt-BR" sz="2000">
                <a:solidFill>
                  <a:schemeClr val="tx1"/>
                </a:solidFill>
              </a:rPr>
              <a:t>Caracteriza-se pela gestão compartilhada e participativa: </a:t>
            </a:r>
          </a:p>
          <a:p>
            <a:pPr algn="just" defTabSz="909638">
              <a:lnSpc>
                <a:spcPct val="120000"/>
              </a:lnSpc>
              <a:spcBef>
                <a:spcPct val="20000"/>
              </a:spcBef>
              <a:buClr>
                <a:srgbClr val="FF3300"/>
              </a:buClr>
              <a:buSzPct val="120000"/>
              <a:buFont typeface="Wingdings" pitchFamily="2" charset="2"/>
              <a:buNone/>
            </a:pPr>
            <a:r>
              <a:rPr lang="pt-BR" sz="2000">
                <a:solidFill>
                  <a:schemeClr val="tx1"/>
                </a:solidFill>
              </a:rPr>
              <a:t>	 </a:t>
            </a:r>
          </a:p>
          <a:p>
            <a:pPr algn="just" defTabSz="909638">
              <a:lnSpc>
                <a:spcPct val="120000"/>
              </a:lnSpc>
              <a:spcBef>
                <a:spcPct val="20000"/>
              </a:spcBef>
              <a:buClr>
                <a:srgbClr val="FF3300"/>
              </a:buClr>
              <a:buSzPct val="120000"/>
              <a:buFont typeface="Wingdings" pitchFamily="2" charset="2"/>
              <a:buNone/>
            </a:pPr>
            <a:r>
              <a:rPr lang="pt-BR" sz="2000">
                <a:solidFill>
                  <a:schemeClr val="tx1"/>
                </a:solidFill>
              </a:rPr>
              <a:t>       </a:t>
            </a:r>
            <a:r>
              <a:rPr lang="pt-BR" b="0">
                <a:solidFill>
                  <a:schemeClr val="tx1"/>
                </a:solidFill>
                <a:latin typeface="Arial" pitchFamily="34" charset="0"/>
              </a:rPr>
              <a:t>Federal, Estadual e Municipal  </a:t>
            </a:r>
          </a:p>
          <a:p>
            <a:pPr marL="768350" lvl="1" indent="-295275" algn="just" defTabSz="909638">
              <a:lnSpc>
                <a:spcPct val="120000"/>
              </a:lnSpc>
              <a:spcBef>
                <a:spcPct val="20000"/>
              </a:spcBef>
              <a:buClr>
                <a:srgbClr val="FF3300"/>
              </a:buClr>
              <a:buSzPct val="120000"/>
            </a:pPr>
            <a:r>
              <a:rPr lang="pt-BR" b="0">
                <a:solidFill>
                  <a:schemeClr val="tx1"/>
                </a:solidFill>
                <a:latin typeface="Arial" pitchFamily="34" charset="0"/>
              </a:rPr>
              <a:t>Instâncias colegiadas de pactuação</a:t>
            </a:r>
          </a:p>
          <a:p>
            <a:pPr marL="768350" lvl="1" indent="-295275" algn="just" defTabSz="909638">
              <a:lnSpc>
                <a:spcPct val="120000"/>
              </a:lnSpc>
              <a:spcBef>
                <a:spcPct val="20000"/>
              </a:spcBef>
              <a:buClr>
                <a:srgbClr val="FF3300"/>
              </a:buClr>
              <a:buSzPct val="120000"/>
            </a:pPr>
            <a:r>
              <a:rPr lang="pt-BR" b="0">
                <a:solidFill>
                  <a:schemeClr val="tx1"/>
                </a:solidFill>
                <a:latin typeface="Arial" pitchFamily="34" charset="0"/>
              </a:rPr>
              <a:t>	            CIB – Comissão Intergestores Bipartite</a:t>
            </a:r>
          </a:p>
          <a:p>
            <a:pPr marL="768350" lvl="1" indent="-295275" algn="just" defTabSz="909638">
              <a:lnSpc>
                <a:spcPct val="120000"/>
              </a:lnSpc>
              <a:spcBef>
                <a:spcPct val="20000"/>
              </a:spcBef>
              <a:buClr>
                <a:srgbClr val="FF3300"/>
              </a:buClr>
              <a:buSzPct val="120000"/>
            </a:pPr>
            <a:r>
              <a:rPr lang="pt-BR" b="0">
                <a:solidFill>
                  <a:schemeClr val="tx1"/>
                </a:solidFill>
                <a:latin typeface="Arial" pitchFamily="34" charset="0"/>
              </a:rPr>
              <a:t>	            CIT – Comissão Intergestores Tripartite</a:t>
            </a:r>
          </a:p>
          <a:p>
            <a:pPr marL="768350" lvl="1" indent="-295275" algn="just" defTabSz="909638">
              <a:lnSpc>
                <a:spcPct val="120000"/>
              </a:lnSpc>
              <a:spcBef>
                <a:spcPct val="20000"/>
              </a:spcBef>
              <a:buClr>
                <a:srgbClr val="FF3300"/>
              </a:buClr>
              <a:buSzPct val="120000"/>
            </a:pPr>
            <a:r>
              <a:rPr lang="pt-BR" b="0">
                <a:solidFill>
                  <a:schemeClr val="tx1"/>
                </a:solidFill>
                <a:latin typeface="Arial" pitchFamily="34" charset="0"/>
              </a:rPr>
              <a:t>Conselhos de Saúde (órgãos deliberativos do SUS)</a:t>
            </a:r>
          </a:p>
          <a:p>
            <a:pPr marL="768350" lvl="1" indent="-295275" algn="just" defTabSz="909638">
              <a:lnSpc>
                <a:spcPct val="120000"/>
              </a:lnSpc>
              <a:spcBef>
                <a:spcPct val="20000"/>
              </a:spcBef>
              <a:buClr>
                <a:srgbClr val="FF3300"/>
              </a:buClr>
              <a:buSzPct val="120000"/>
            </a:pPr>
            <a:r>
              <a:rPr lang="pt-BR" b="0">
                <a:solidFill>
                  <a:schemeClr val="tx1"/>
                </a:solidFill>
                <a:latin typeface="Arial" pitchFamily="34" charset="0"/>
              </a:rPr>
              <a:t>CONASS e CONASEMS </a:t>
            </a:r>
            <a:endParaRPr lang="pt-BR" sz="2800">
              <a:solidFill>
                <a:schemeClr val="tx1"/>
              </a:solidFill>
            </a:endParaRPr>
          </a:p>
          <a:p>
            <a:pPr marL="768350" lvl="1" indent="-295275" algn="just" defTabSz="909638">
              <a:lnSpc>
                <a:spcPct val="120000"/>
              </a:lnSpc>
              <a:spcBef>
                <a:spcPct val="20000"/>
              </a:spcBef>
              <a:buClr>
                <a:srgbClr val="FF3300"/>
              </a:buClr>
              <a:buSzPct val="120000"/>
            </a:pPr>
            <a:r>
              <a:rPr lang="pt-BR" sz="2000"/>
              <a:t>	</a:t>
            </a:r>
          </a:p>
          <a:p>
            <a:pPr defTabSz="909638" eaLnBrk="0" hangingPunct="0">
              <a:lnSpc>
                <a:spcPct val="90000"/>
              </a:lnSpc>
              <a:spcAft>
                <a:spcPct val="40000"/>
              </a:spcAft>
              <a:buClr>
                <a:srgbClr val="FF3300"/>
              </a:buClr>
              <a:buSzPct val="120000"/>
              <a:buFont typeface="Wingdings" pitchFamily="2" charset="2"/>
              <a:buNone/>
            </a:pPr>
            <a:r>
              <a:rPr lang="pt-BR" sz="2000">
                <a:solidFill>
                  <a:srgbClr val="008000"/>
                </a:solidFill>
              </a:rPr>
              <a:t>                                                                             </a:t>
            </a:r>
            <a:endParaRPr lang="pt-BR" sz="2000">
              <a:solidFill>
                <a:schemeClr val="accent2"/>
              </a:solidFill>
            </a:endParaRPr>
          </a:p>
        </p:txBody>
      </p:sp>
      <p:pic>
        <p:nvPicPr>
          <p:cNvPr id="8197" name="Objeto 1" descr="image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91475" y="6429375"/>
            <a:ext cx="11525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95400" y="1196975"/>
            <a:ext cx="7885113" cy="4824413"/>
          </a:xfrm>
        </p:spPr>
        <p:txBody>
          <a:bodyPr/>
          <a:lstStyle/>
          <a:p>
            <a:pPr>
              <a:buFontTx/>
              <a:buNone/>
            </a:pPr>
            <a:r>
              <a:rPr lang="pt-BR" sz="2400" b="1" dirty="0" smtClean="0"/>
              <a:t>Princípios do SUS</a:t>
            </a:r>
            <a:endParaRPr lang="pt-BR" sz="2800" b="1" dirty="0" smtClean="0"/>
          </a:p>
          <a:p>
            <a:pPr>
              <a:buFontTx/>
              <a:buNone/>
            </a:pPr>
            <a:r>
              <a:rPr lang="pt-BR" sz="2000" dirty="0" smtClean="0">
                <a:solidFill>
                  <a:srgbClr val="002060"/>
                </a:solidFill>
              </a:rPr>
              <a:t>Organização Política e Administrativa</a:t>
            </a:r>
          </a:p>
          <a:p>
            <a:pPr>
              <a:buFontTx/>
              <a:buNone/>
            </a:pPr>
            <a:endParaRPr lang="pt-BR" sz="2000" dirty="0" smtClean="0">
              <a:solidFill>
                <a:srgbClr val="002060"/>
              </a:solidFill>
            </a:endParaRPr>
          </a:p>
          <a:p>
            <a:pPr>
              <a:buFontTx/>
              <a:buNone/>
            </a:pPr>
            <a:endParaRPr lang="pt-BR" sz="2000" b="1" dirty="0" smtClean="0">
              <a:solidFill>
                <a:srgbClr val="002060"/>
              </a:solidFill>
            </a:endParaRPr>
          </a:p>
          <a:p>
            <a:pPr>
              <a:buFontTx/>
              <a:buNone/>
            </a:pPr>
            <a:endParaRPr lang="pt-BR" sz="2000" b="1" dirty="0" smtClean="0">
              <a:solidFill>
                <a:srgbClr val="002060"/>
              </a:solidFill>
            </a:endParaRPr>
          </a:p>
          <a:p>
            <a:pPr>
              <a:buFontTx/>
              <a:buNone/>
            </a:pPr>
            <a:endParaRPr lang="pt-BR" sz="2000" b="1" dirty="0" smtClean="0">
              <a:solidFill>
                <a:schemeClr val="bg1"/>
              </a:solidFill>
            </a:endParaRPr>
          </a:p>
          <a:p>
            <a:pPr algn="ctr"/>
            <a:endParaRPr lang="pt-BR" sz="2000" b="1" dirty="0" smtClean="0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1331913" y="1268413"/>
            <a:ext cx="74168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pt-BR"/>
          </a:p>
          <a:p>
            <a:pPr algn="just"/>
            <a:endParaRPr lang="pt-BR"/>
          </a:p>
          <a:p>
            <a:pPr algn="just"/>
            <a:endParaRPr lang="pt-BR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1285875" y="2428875"/>
            <a:ext cx="7358063" cy="409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pt-BR" b="0" dirty="0">
                <a:solidFill>
                  <a:schemeClr val="tx1"/>
                </a:solidFill>
                <a:latin typeface="Arial" pitchFamily="34" charset="0"/>
              </a:rPr>
              <a:t>    Descentralização</a:t>
            </a:r>
          </a:p>
          <a:p>
            <a:pPr algn="just">
              <a:buFont typeface="Wingdings" pitchFamily="2" charset="2"/>
              <a:buChar char="§"/>
            </a:pPr>
            <a:r>
              <a:rPr lang="pt-BR" b="0" dirty="0">
                <a:solidFill>
                  <a:schemeClr val="tx1"/>
                </a:solidFill>
                <a:latin typeface="Arial" pitchFamily="34" charset="0"/>
              </a:rPr>
              <a:t>    Regionalização</a:t>
            </a:r>
          </a:p>
          <a:p>
            <a:pPr algn="just">
              <a:buFont typeface="Wingdings" pitchFamily="2" charset="2"/>
              <a:buChar char="§"/>
            </a:pPr>
            <a:r>
              <a:rPr lang="pt-BR" b="0" dirty="0">
                <a:solidFill>
                  <a:schemeClr val="tx1"/>
                </a:solidFill>
                <a:latin typeface="Arial" pitchFamily="34" charset="0"/>
              </a:rPr>
              <a:t>    Hierarquização</a:t>
            </a:r>
          </a:p>
          <a:p>
            <a:pPr algn="just">
              <a:buFont typeface="Wingdings" pitchFamily="2" charset="2"/>
              <a:buNone/>
            </a:pPr>
            <a:endParaRPr lang="pt-BR" b="0" dirty="0">
              <a:solidFill>
                <a:schemeClr val="tx1"/>
              </a:solidFill>
              <a:latin typeface="Arial" pitchFamily="34" charset="0"/>
            </a:endParaRPr>
          </a:p>
          <a:p>
            <a:pPr algn="just">
              <a:lnSpc>
                <a:spcPct val="105000"/>
              </a:lnSpc>
            </a:pPr>
            <a:r>
              <a:rPr lang="pt-BR" b="0" dirty="0">
                <a:solidFill>
                  <a:schemeClr val="tx1"/>
                </a:solidFill>
                <a:latin typeface="Arial" pitchFamily="34" charset="0"/>
              </a:rPr>
              <a:t> </a:t>
            </a:r>
            <a:r>
              <a:rPr lang="pt-BR" sz="2000" b="0" dirty="0">
                <a:solidFill>
                  <a:schemeClr val="tx1"/>
                </a:solidFill>
                <a:latin typeface="Arial" pitchFamily="34" charset="0"/>
              </a:rPr>
              <a:t>A organização política e administrativa do SUS é responsabilidade das três esferas de governo, Federal, Estadual e Municipal. </a:t>
            </a:r>
          </a:p>
          <a:p>
            <a:pPr algn="just">
              <a:lnSpc>
                <a:spcPct val="105000"/>
              </a:lnSpc>
            </a:pPr>
            <a:r>
              <a:rPr lang="pt-BR" sz="2000" b="0" dirty="0">
                <a:solidFill>
                  <a:schemeClr val="tx1"/>
                </a:solidFill>
                <a:latin typeface="Arial" pitchFamily="34" charset="0"/>
              </a:rPr>
              <a:t>A  regionalização é a norteadora dos serviços e ações de saúde, assim como alguns instrumentos de gestão: </a:t>
            </a:r>
            <a:r>
              <a:rPr lang="pt-BR" sz="2000" b="0" dirty="0">
                <a:solidFill>
                  <a:srgbClr val="C00000"/>
                </a:solidFill>
                <a:latin typeface="Arial" pitchFamily="34" charset="0"/>
              </a:rPr>
              <a:t>planejamento, </a:t>
            </a:r>
            <a:r>
              <a:rPr lang="pt-BR" sz="2000" b="0" dirty="0" err="1">
                <a:solidFill>
                  <a:srgbClr val="C00000"/>
                </a:solidFill>
                <a:latin typeface="Arial" pitchFamily="34" charset="0"/>
              </a:rPr>
              <a:t>pactuação</a:t>
            </a:r>
            <a:r>
              <a:rPr lang="pt-BR" sz="2000" b="0" dirty="0">
                <a:solidFill>
                  <a:srgbClr val="C00000"/>
                </a:solidFill>
                <a:latin typeface="Arial" pitchFamily="34" charset="0"/>
              </a:rPr>
              <a:t>, controle, avaliação, regulação e auditoria.</a:t>
            </a:r>
          </a:p>
          <a:p>
            <a:pPr algn="just">
              <a:lnSpc>
                <a:spcPct val="105000"/>
              </a:lnSpc>
            </a:pPr>
            <a:endParaRPr lang="pt-BR" sz="2000" dirty="0">
              <a:solidFill>
                <a:schemeClr val="tx1"/>
              </a:solidFill>
            </a:endParaRPr>
          </a:p>
          <a:p>
            <a:pPr algn="just"/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9221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71563"/>
          </a:xfrm>
        </p:spPr>
        <p:txBody>
          <a:bodyPr/>
          <a:lstStyle/>
          <a:p>
            <a:r>
              <a:rPr lang="pt-BR" sz="2800" b="1" smtClean="0">
                <a:solidFill>
                  <a:schemeClr val="tx1"/>
                </a:solidFill>
              </a:rPr>
              <a:t>Sistema de Saúde Brasileiro</a:t>
            </a:r>
            <a:endParaRPr lang="pt-BR" sz="2800" smtClean="0">
              <a:solidFill>
                <a:schemeClr val="tx1"/>
              </a:solidFill>
            </a:endParaRPr>
          </a:p>
        </p:txBody>
      </p:sp>
      <p:pic>
        <p:nvPicPr>
          <p:cNvPr id="9222" name="Objeto 1" descr="image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91475" y="6429375"/>
            <a:ext cx="11525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42875"/>
            <a:ext cx="8229600" cy="785813"/>
          </a:xfrm>
        </p:spPr>
        <p:txBody>
          <a:bodyPr/>
          <a:lstStyle/>
          <a:p>
            <a:pPr eaLnBrk="1" hangingPunct="1">
              <a:defRPr/>
            </a:pPr>
            <a:r>
              <a:rPr lang="pt-BR" sz="2800" b="1" dirty="0" smtClean="0">
                <a:solidFill>
                  <a:schemeClr val="tx1"/>
                </a:solidFill>
              </a:rPr>
              <a:t>Sistema de Saúde Brasileiro</a:t>
            </a:r>
            <a:endParaRPr lang="pt-BR" sz="2800" b="1" dirty="0" smtClean="0">
              <a:solidFill>
                <a:schemeClr val="accent6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idx="1"/>
          </p:nvPr>
        </p:nvSpPr>
        <p:spPr>
          <a:xfrm>
            <a:off x="1214438" y="1143000"/>
            <a:ext cx="7472362" cy="498316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pt-BR" sz="2000" b="1" dirty="0" smtClean="0">
                <a:solidFill>
                  <a:schemeClr val="accent6"/>
                </a:solidFill>
              </a:rPr>
              <a:t>Princípios do SUS</a:t>
            </a:r>
            <a:endParaRPr lang="pt-BR" sz="2000" b="1" dirty="0" smtClean="0"/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1331913" y="1000125"/>
            <a:ext cx="7416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pt-BR"/>
          </a:p>
          <a:p>
            <a:pPr algn="just"/>
            <a:endParaRPr lang="pt-BR"/>
          </a:p>
          <a:p>
            <a:pPr algn="just"/>
            <a:endParaRPr lang="pt-BR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403350" y="1773238"/>
            <a:ext cx="7416800" cy="370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pt-BR" b="0" dirty="0">
                <a:solidFill>
                  <a:schemeClr val="tx1"/>
                </a:solidFill>
                <a:latin typeface="Arial" pitchFamily="34" charset="0"/>
              </a:rPr>
              <a:t>  Universalidade</a:t>
            </a:r>
          </a:p>
          <a:p>
            <a:pPr algn="just">
              <a:buFont typeface="Wingdings" pitchFamily="2" charset="2"/>
              <a:buChar char="§"/>
            </a:pPr>
            <a:r>
              <a:rPr lang="pt-BR" b="0" dirty="0">
                <a:solidFill>
                  <a:schemeClr val="tx1"/>
                </a:solidFill>
                <a:latin typeface="Arial" pitchFamily="34" charset="0"/>
              </a:rPr>
              <a:t>  Integralidade</a:t>
            </a:r>
          </a:p>
          <a:p>
            <a:pPr algn="just">
              <a:buFont typeface="Wingdings" pitchFamily="2" charset="2"/>
              <a:buChar char="§"/>
            </a:pPr>
            <a:r>
              <a:rPr lang="pt-BR" b="0" dirty="0">
                <a:solidFill>
                  <a:schemeClr val="tx1"/>
                </a:solidFill>
                <a:latin typeface="Arial" pitchFamily="34" charset="0"/>
              </a:rPr>
              <a:t>  Equidade </a:t>
            </a:r>
          </a:p>
          <a:p>
            <a:pPr algn="just">
              <a:buFont typeface="Wingdings" pitchFamily="2" charset="2"/>
              <a:buChar char="§"/>
            </a:pPr>
            <a:endParaRPr lang="pt-BR" b="0" dirty="0">
              <a:solidFill>
                <a:schemeClr val="tx1"/>
              </a:solidFill>
              <a:latin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endParaRPr lang="pt-BR" b="0" dirty="0">
              <a:solidFill>
                <a:schemeClr val="tx1"/>
              </a:solidFill>
              <a:latin typeface="Arial" pitchFamily="34" charset="0"/>
            </a:endParaRPr>
          </a:p>
          <a:p>
            <a:pPr algn="just">
              <a:lnSpc>
                <a:spcPct val="105000"/>
              </a:lnSpc>
              <a:buFont typeface="Wingdings" pitchFamily="2" charset="2"/>
              <a:buNone/>
            </a:pPr>
            <a:r>
              <a:rPr lang="pt-BR" sz="2000" b="0" dirty="0">
                <a:solidFill>
                  <a:schemeClr val="tx1"/>
                </a:solidFill>
                <a:latin typeface="Arial" pitchFamily="34" charset="0"/>
              </a:rPr>
              <a:t>A </a:t>
            </a:r>
            <a:r>
              <a:rPr lang="pt-BR" sz="2000" b="0" dirty="0">
                <a:solidFill>
                  <a:srgbClr val="C00000"/>
                </a:solidFill>
                <a:latin typeface="Arial" pitchFamily="34" charset="0"/>
              </a:rPr>
              <a:t>pessoa com deficiência </a:t>
            </a:r>
            <a:r>
              <a:rPr lang="pt-BR" sz="2000" b="0" dirty="0">
                <a:solidFill>
                  <a:schemeClr val="tx1"/>
                </a:solidFill>
                <a:latin typeface="Arial" pitchFamily="34" charset="0"/>
              </a:rPr>
              <a:t>tem direito a ser atendida no SUS nas suas necessidades básicas e específicas de saúde, por meio de ações de promoção, prevenção e reabilitação, incluindo o fornecimento de recursos ópticos, </a:t>
            </a:r>
            <a:r>
              <a:rPr lang="pt-BR" sz="2000" b="0" dirty="0" err="1">
                <a:solidFill>
                  <a:schemeClr val="tx1"/>
                </a:solidFill>
                <a:latin typeface="Arial" pitchFamily="34" charset="0"/>
              </a:rPr>
              <a:t>órteses</a:t>
            </a:r>
            <a:r>
              <a:rPr lang="pt-BR" sz="2000" b="0" dirty="0">
                <a:solidFill>
                  <a:schemeClr val="tx1"/>
                </a:solidFill>
                <a:latin typeface="Arial" pitchFamily="34" charset="0"/>
              </a:rPr>
              <a:t>, próteses e meios auxiliares de locomoção</a:t>
            </a:r>
            <a:r>
              <a:rPr lang="pt-BR" b="0" dirty="0">
                <a:solidFill>
                  <a:schemeClr val="tx1"/>
                </a:solidFill>
                <a:latin typeface="Arial" pitchFamily="34" charset="0"/>
              </a:rPr>
              <a:t>.</a:t>
            </a:r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</p:txBody>
      </p:sp>
      <p:pic>
        <p:nvPicPr>
          <p:cNvPr id="10246" name="Objeto 1" descr="image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91475" y="6429375"/>
            <a:ext cx="11525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9" descr="C:\Meus documentos\fonoaudiologia\gráfic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88" y="2714625"/>
            <a:ext cx="4248150" cy="218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000125" y="1428750"/>
            <a:ext cx="777240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/>
          <a:lstStyle/>
          <a:p>
            <a:pPr eaLnBrk="0" hangingPunct="0">
              <a:defRPr/>
            </a:pPr>
            <a:r>
              <a:rPr lang="pt-BR" sz="3200" kern="0" cap="all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DADOS CENSITÁRIOS</a:t>
            </a:r>
          </a:p>
        </p:txBody>
      </p:sp>
      <p:pic>
        <p:nvPicPr>
          <p:cNvPr id="11268" name="Objeto 1" descr="image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91475" y="6429375"/>
            <a:ext cx="11525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357313" y="2143125"/>
          <a:ext cx="6929437" cy="3714750"/>
        </p:xfrm>
        <a:graphic>
          <a:graphicData uri="http://schemas.openxmlformats.org/presentationml/2006/ole">
            <p:oleObj spid="_x0000_s2050" name="Gráfico" r:id="rId3" imgW="3686251" imgH="2276551" progId="Excel.Sheet.8">
              <p:embed/>
            </p:oleObj>
          </a:graphicData>
        </a:graphic>
      </p:graphicFrame>
      <p:pic>
        <p:nvPicPr>
          <p:cNvPr id="1027" name="Picture 1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50" y="214313"/>
            <a:ext cx="3048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19"/>
          <p:cNvSpPr>
            <a:spLocks noChangeArrowheads="1"/>
          </p:cNvSpPr>
          <p:nvPr/>
        </p:nvSpPr>
        <p:spPr bwMode="auto">
          <a:xfrm>
            <a:off x="4357688" y="214313"/>
            <a:ext cx="3886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solidFill>
                  <a:srgbClr val="002060"/>
                </a:solidFill>
              </a:rPr>
              <a:t>CENSO DEMOGRÁFICO – 2000</a:t>
            </a:r>
          </a:p>
          <a:p>
            <a:r>
              <a:rPr lang="pt-BR">
                <a:solidFill>
                  <a:srgbClr val="002060"/>
                </a:solidFill>
              </a:rPr>
              <a:t>   Pessoas com deficiência </a:t>
            </a:r>
          </a:p>
        </p:txBody>
      </p:sp>
      <p:sp>
        <p:nvSpPr>
          <p:cNvPr id="1029" name="Line 20"/>
          <p:cNvSpPr>
            <a:spLocks noChangeShapeType="1"/>
          </p:cNvSpPr>
          <p:nvPr/>
        </p:nvSpPr>
        <p:spPr bwMode="auto">
          <a:xfrm flipH="1" flipV="1">
            <a:off x="2643188" y="4071938"/>
            <a:ext cx="431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pt-BR"/>
          </a:p>
        </p:txBody>
      </p:sp>
      <p:sp>
        <p:nvSpPr>
          <p:cNvPr id="1030" name="Line 21"/>
          <p:cNvSpPr>
            <a:spLocks noChangeShapeType="1"/>
          </p:cNvSpPr>
          <p:nvPr/>
        </p:nvSpPr>
        <p:spPr bwMode="auto">
          <a:xfrm>
            <a:off x="6429375" y="4286250"/>
            <a:ext cx="431800" cy="142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pt-BR"/>
          </a:p>
        </p:txBody>
      </p:sp>
      <p:sp>
        <p:nvSpPr>
          <p:cNvPr id="1031" name="Rectangle 22"/>
          <p:cNvSpPr>
            <a:spLocks noChangeArrowheads="1"/>
          </p:cNvSpPr>
          <p:nvPr/>
        </p:nvSpPr>
        <p:spPr bwMode="auto">
          <a:xfrm>
            <a:off x="1763713" y="3573463"/>
            <a:ext cx="3603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032" name="Text Box 24"/>
          <p:cNvSpPr txBox="1">
            <a:spLocks noChangeArrowheads="1"/>
          </p:cNvSpPr>
          <p:nvPr/>
        </p:nvSpPr>
        <p:spPr bwMode="auto">
          <a:xfrm>
            <a:off x="2000250" y="3929063"/>
            <a:ext cx="7207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pt-BR" sz="1200">
                <a:solidFill>
                  <a:srgbClr val="000000"/>
                </a:solidFill>
              </a:rPr>
              <a:t>85,5%</a:t>
            </a:r>
          </a:p>
        </p:txBody>
      </p:sp>
      <p:sp>
        <p:nvSpPr>
          <p:cNvPr id="1033" name="Text Box 25"/>
          <p:cNvSpPr txBox="1">
            <a:spLocks noChangeArrowheads="1"/>
          </p:cNvSpPr>
          <p:nvPr/>
        </p:nvSpPr>
        <p:spPr bwMode="auto">
          <a:xfrm>
            <a:off x="6929438" y="4357688"/>
            <a:ext cx="9286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pt-BR" sz="1200">
                <a:solidFill>
                  <a:srgbClr val="000000"/>
                </a:solidFill>
              </a:rPr>
              <a:t>14,5%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1214438" y="1357313"/>
            <a:ext cx="7929562" cy="714375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lnSpc>
                <a:spcPct val="140000"/>
              </a:lnSpc>
              <a:spcBef>
                <a:spcPct val="20000"/>
              </a:spcBef>
              <a:defRPr/>
            </a:pPr>
            <a:r>
              <a:rPr lang="pt-BR" sz="2000" kern="0" dirty="0">
                <a:solidFill>
                  <a:schemeClr val="tx1"/>
                </a:solidFill>
                <a:latin typeface="+mn-lt"/>
                <a:cs typeface="Arial" charset="0"/>
              </a:rPr>
              <a:t>População 2000:  24,6 milhões de pessoas com incapacidade     </a:t>
            </a:r>
          </a:p>
          <a:p>
            <a:pPr marL="342900" indent="-342900" eaLnBrk="0" hangingPunct="0">
              <a:lnSpc>
                <a:spcPct val="140000"/>
              </a:lnSpc>
              <a:spcBef>
                <a:spcPct val="20000"/>
              </a:spcBef>
              <a:buFontTx/>
              <a:buChar char="•"/>
              <a:defRPr/>
            </a:pPr>
            <a:endParaRPr lang="pt-BR" sz="2000" kern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pic>
        <p:nvPicPr>
          <p:cNvPr id="1035" name="Objeto 1" descr="image00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91475" y="6429375"/>
            <a:ext cx="11525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utoUpdateAnimBg="0" advAuto="100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300" name="Rectangle 4"/>
          <p:cNvSpPr>
            <a:spLocks noChangeArrowheads="1"/>
          </p:cNvSpPr>
          <p:nvPr/>
        </p:nvSpPr>
        <p:spPr bwMode="auto">
          <a:xfrm>
            <a:off x="762000" y="8382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pt-BR" sz="3600">
              <a:solidFill>
                <a:srgbClr val="FFFFCC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  <p:sp>
        <p:nvSpPr>
          <p:cNvPr id="311305" name="Rectangle 9"/>
          <p:cNvSpPr>
            <a:spLocks noChangeArrowheads="1"/>
          </p:cNvSpPr>
          <p:nvPr/>
        </p:nvSpPr>
        <p:spPr bwMode="auto">
          <a:xfrm>
            <a:off x="838200" y="2133600"/>
            <a:ext cx="830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pt-BR" sz="2400">
              <a:solidFill>
                <a:srgbClr val="FFFFCC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1214438" y="0"/>
            <a:ext cx="7670800" cy="3108325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endParaRPr lang="pt-BR" sz="2800">
              <a:solidFill>
                <a:schemeClr val="tx2"/>
              </a:solidFill>
              <a:cs typeface="Tahoma" pitchFamily="34" charset="0"/>
            </a:endParaRPr>
          </a:p>
          <a:p>
            <a:pPr algn="ctr" eaLnBrk="0" hangingPunct="0"/>
            <a:r>
              <a:rPr lang="pt-BR" sz="2800">
                <a:solidFill>
                  <a:schemeClr val="tx2"/>
                </a:solidFill>
                <a:cs typeface="Tahoma" pitchFamily="34" charset="0"/>
              </a:rPr>
              <a:t>SISTEMA ÚNICO DE SAÚDE</a:t>
            </a:r>
          </a:p>
          <a:p>
            <a:pPr algn="ctr" eaLnBrk="0" hangingPunct="0"/>
            <a:endParaRPr lang="pt-BR" sz="2800">
              <a:solidFill>
                <a:schemeClr val="tx2"/>
              </a:solidFill>
              <a:cs typeface="Tahoma" pitchFamily="34" charset="0"/>
            </a:endParaRPr>
          </a:p>
          <a:p>
            <a:pPr algn="ctr" eaLnBrk="0" hangingPunct="0"/>
            <a:endParaRPr lang="pt-BR" sz="2800">
              <a:solidFill>
                <a:schemeClr val="tx2"/>
              </a:solidFill>
              <a:cs typeface="Tahoma" pitchFamily="34" charset="0"/>
            </a:endParaRPr>
          </a:p>
          <a:p>
            <a:pPr algn="ctr" eaLnBrk="0" hangingPunct="0"/>
            <a:endParaRPr lang="pt-BR" sz="2800">
              <a:solidFill>
                <a:schemeClr val="tx2"/>
              </a:solidFill>
              <a:cs typeface="Tahoma" pitchFamily="34" charset="0"/>
            </a:endParaRPr>
          </a:p>
          <a:p>
            <a:pPr algn="ctr" eaLnBrk="0" hangingPunct="0"/>
            <a:r>
              <a:rPr lang="pt-BR" sz="2800">
                <a:solidFill>
                  <a:srgbClr val="002060"/>
                </a:solidFill>
                <a:cs typeface="Tahoma" pitchFamily="34" charset="0"/>
              </a:rPr>
              <a:t>Política Nacional de Saúde da Pessoa </a:t>
            </a:r>
          </a:p>
          <a:p>
            <a:pPr algn="ctr" eaLnBrk="0" hangingPunct="0"/>
            <a:r>
              <a:rPr lang="pt-BR" sz="2800">
                <a:solidFill>
                  <a:srgbClr val="002060"/>
                </a:solidFill>
                <a:cs typeface="Tahoma" pitchFamily="34" charset="0"/>
              </a:rPr>
              <a:t>com Deficiência</a:t>
            </a:r>
          </a:p>
        </p:txBody>
      </p:sp>
      <p:sp>
        <p:nvSpPr>
          <p:cNvPr id="13317" name="Rectangle 7"/>
          <p:cNvSpPr>
            <a:spLocks noChangeArrowheads="1"/>
          </p:cNvSpPr>
          <p:nvPr/>
        </p:nvSpPr>
        <p:spPr bwMode="auto">
          <a:xfrm>
            <a:off x="2714625" y="3286125"/>
            <a:ext cx="6429375" cy="369888"/>
          </a:xfrm>
          <a:prstGeom prst="rect">
            <a:avLst/>
          </a:prstGeom>
          <a:noFill/>
          <a:ln w="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pt-BR">
                <a:solidFill>
                  <a:srgbClr val="C00000"/>
                </a:solidFill>
              </a:rPr>
              <a:t>Portaria MS/GM nº 1.060 de 05 de junho de 2002</a:t>
            </a:r>
          </a:p>
        </p:txBody>
      </p:sp>
      <p:sp>
        <p:nvSpPr>
          <p:cNvPr id="59398" name="AutoShape 7"/>
          <p:cNvSpPr>
            <a:spLocks noChangeArrowheads="1"/>
          </p:cNvSpPr>
          <p:nvPr/>
        </p:nvSpPr>
        <p:spPr bwMode="auto">
          <a:xfrm>
            <a:off x="1428750" y="5000625"/>
            <a:ext cx="642938" cy="30003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8000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pt-BR" dirty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13319" name="Text Box 9"/>
          <p:cNvSpPr txBox="1">
            <a:spLocks noChangeArrowheads="1"/>
          </p:cNvSpPr>
          <p:nvPr/>
        </p:nvSpPr>
        <p:spPr bwMode="auto">
          <a:xfrm>
            <a:off x="1928813" y="4941888"/>
            <a:ext cx="5214937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pt-BR">
                <a:solidFill>
                  <a:srgbClr val="009900"/>
                </a:solidFill>
              </a:rPr>
              <a:t>www.saude.gov.br/pessoacomdeficiencia</a:t>
            </a:r>
          </a:p>
        </p:txBody>
      </p:sp>
      <p:pic>
        <p:nvPicPr>
          <p:cNvPr id="13320" name="Picture 9" descr="D:\ERIKA\Publicações\Capas\politic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188" y="3857625"/>
            <a:ext cx="1500187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Objeto 1" descr="image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91475" y="6429375"/>
            <a:ext cx="11525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sonalizar design">
  <a:themeElements>
    <a:clrScheme name="Personalizar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r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pt-BR" sz="1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pt-BR" sz="1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Personalizar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undo_padrão-FORUM_(Sheila_Miranda)">
  <a:themeElements>
    <a:clrScheme name="fundo_padrão-FORUM_(Sheila_Miranda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undo_padrão-FORUM_(Sheila_Miranda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pt-BR" sz="1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pt-BR" sz="1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fundo_padrão-FORUM_(Sheila_Miranda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do_padrão-FORUM_(Sheila_Miranda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do_padrão-FORUM_(Sheila_Miranda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do_padrão-FORUM_(Sheila_Miranda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do_padrão-FORUM_(Sheila_Miranda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do_padrão-FORUM_(Sheila_Miranda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ndo_padrão-FORUM_(Sheila_Miranda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ndo_padrão-FORUM_(Sheila_Miranda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ndo_padrão-FORUM_(Sheila_Miranda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ndo_padrão-FORUM_(Sheila_Miranda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ndo_padrão-FORUM_(Sheila_Miranda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ndo_padrão-FORUM_(Sheila_Miranda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9298</TotalTime>
  <Words>1049</Words>
  <Application>Microsoft PowerPoint</Application>
  <PresentationFormat>Apresentação na tela (4:3)</PresentationFormat>
  <Paragraphs>191</Paragraphs>
  <Slides>21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2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4" baseType="lpstr">
      <vt:lpstr>Personalizar design</vt:lpstr>
      <vt:lpstr>fundo_padrão-FORUM_(Sheila_Miranda)</vt:lpstr>
      <vt:lpstr>Gráfico</vt:lpstr>
      <vt:lpstr>Slide 1</vt:lpstr>
      <vt:lpstr>Slide 2</vt:lpstr>
      <vt:lpstr>Sistema de Saúde Brasileiro</vt:lpstr>
      <vt:lpstr>Sistema de Saúde Brasileiro</vt:lpstr>
      <vt:lpstr>Sistema de Saúde Brasileiro</vt:lpstr>
      <vt:lpstr>Sistema de Saúde Brasileiro</vt:lpstr>
      <vt:lpstr>Slide 7</vt:lpstr>
      <vt:lpstr>Slide 8</vt:lpstr>
      <vt:lpstr>Slide 9</vt:lpstr>
      <vt:lpstr>Política Nacional de Saúde da Pessoa com Deficiência   </vt:lpstr>
      <vt:lpstr>Política Nacional de Saúde da Pessoa com Deficiência </vt:lpstr>
      <vt:lpstr>Slide 12</vt:lpstr>
      <vt:lpstr>Slide 13</vt:lpstr>
      <vt:lpstr>Slide 14</vt:lpstr>
      <vt:lpstr>Slide 15</vt:lpstr>
      <vt:lpstr>   Política Nacional de Saúde da Pessoa com Deficiência      Portaria GM nº 1060 de 05 de junho de 2002  </vt:lpstr>
      <vt:lpstr>Histórico </vt:lpstr>
      <vt:lpstr>Histórico </vt:lpstr>
      <vt:lpstr> Proposta de Reformulação</vt:lpstr>
      <vt:lpstr>Slide 20</vt:lpstr>
      <vt:lpstr>Slide 21</vt:lpstr>
    </vt:vector>
  </TitlesOfParts>
  <Company>Ministério da Saúde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Ministério da Saúde Secretaria de Atenção à Saúde Departamento de Ações Programáticas Estratégicas</dc:title>
  <dc:creator>Datasus</dc:creator>
  <cp:lastModifiedBy>andrea.lins</cp:lastModifiedBy>
  <cp:revision>760</cp:revision>
  <dcterms:created xsi:type="dcterms:W3CDTF">2003-09-09T21:06:41Z</dcterms:created>
  <dcterms:modified xsi:type="dcterms:W3CDTF">2010-10-26T13:31:12Z</dcterms:modified>
</cp:coreProperties>
</file>